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</p:sldIdLst>
  <p:sldSz cx="15240304" cy="8572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5240304" cy="8572500"/>
          </a:xfrm>
          <a:prstGeom prst="rect">
            <a:avLst/>
          </a:prstGeom>
          <a:solidFill>
            <a:srgbClr val="212A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5240304" cy="82296"/>
          </a:xfrm>
          <a:prstGeom prst="rect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777240"/>
            <a:ext cx="835414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YUNDONG CPQ · SOLUTION PROPOSAL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914650"/>
            <a:ext cx="11138855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海克斯康中国</a:t>
            </a:r>
          </a:p>
          <a:p>
            <a:pPr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</a:pPr>
            <a:r>
              <a:rPr sz="33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CPQ 解决方案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000750"/>
            <a:ext cx="863261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测量设备、工业软件与服务的配置、定价与报价协同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7703820"/>
            <a:ext cx="835414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8E9AA8"/>
                </a:solidFill>
                <a:latin typeface="Segoe UI"/>
                <a:ea typeface="微软雅黑"/>
                <a:cs typeface="Segoe UI"/>
              </a:rPr>
              <a:t>基于业务场景、实测数据与已实现代码的方案验证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12509" y="7703820"/>
            <a:ext cx="556942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2026.09  ·  V1.0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内容导引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六部分，从问题的定义走到可以验收的边界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02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01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现状与目标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从 Salesforce + Oracle CPQ 到独立 CPQ；立项痛点、六条产品决策、三个最危险的假设、首批范围。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54421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54421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537301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02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方案设计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配置引擎、定价引擎、报价与商务流程、文档输出、AI 助手；每一项都给出实现口径与关键参数。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0475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050475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33355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03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集成与平台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CloudCC / ERP / 电子签的连接契约，BML 函数库，CLI 与 MCP，技术架构与三种部署形态。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368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04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性能与质量证据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一小时 300 活跃用户压测的测量条件、P50/P95/P99、资源占用、优化记录与全量回归结果。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54421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354421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37301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05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中国本地与行业适配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增值税、分期付款、承兑账期、招投标等本地场景；十一家客户的仿真适配包与免责声明。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050475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050475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233355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06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实施与边界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Oracle 能力对照真相、G0–G4 实施路线、上线门禁、外部系统未实连项与需要客户签认的清单。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5240304" cy="8572500"/>
          </a:xfrm>
          <a:prstGeom prst="rect">
            <a:avLst/>
          </a:prstGeom>
          <a:solidFill>
            <a:srgbClr val="212A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58368" y="3600450"/>
            <a:ext cx="1371600" cy="54864"/>
          </a:xfrm>
          <a:prstGeom prst="rect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943350"/>
            <a:ext cx="1113885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457700"/>
            <a:ext cx="10860383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现状与目标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343650"/>
            <a:ext cx="8354141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用现有 Oracle CPQ 的真实使用清单定义基线，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而不是用一份功能清单定义项目。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8151875"/>
            <a:ext cx="13923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7C8896"/>
                </a:solidFill>
                <a:latin typeface="Segoe UI"/>
                <a:ea typeface="微软雅黑"/>
                <a:cs typeface="Segoe UI"/>
              </a:rPr>
              <a:t>云动 CPQ · 海克斯康中国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项目背景：一次被迫但必要的拆分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CRM 的国产替代，同时把 CPQ 从 Salesforce 托管包里拆出来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04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3288868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975104"/>
            <a:ext cx="3105988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Salesforce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CRM 主系统</a:t>
            </a:r>
          </a:p>
        </p:txBody>
      </p:sp>
      <p:sp>
        <p:nvSpPr>
          <p:cNvPr id="9" name="Rectangle 8"/>
          <p:cNvSpPr/>
          <p:nvPr/>
        </p:nvSpPr>
        <p:spPr>
          <a:xfrm>
            <a:off x="3988384" y="2221992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988384" y="2157984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03268" y="1847088"/>
            <a:ext cx="3288868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294708" y="1975104"/>
            <a:ext cx="3105988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Oracle CPQ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Salesforce 托管连接包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33284" y="2221992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533284" y="2157984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48168" y="1847088"/>
            <a:ext cx="3288868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39608" y="1975104"/>
            <a:ext cx="3105988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CRM 国产替代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切换至 CloudCC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078184" y="2221992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078184" y="2157984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293068" y="1847088"/>
            <a:ext cx="3288868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384508" y="1975104"/>
            <a:ext cx="3105988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独立 CPQ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3017520"/>
            <a:ext cx="4531461" cy="151790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58368" y="3017520"/>
            <a:ext cx="41148" cy="1517904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7" y="3172968"/>
            <a:ext cx="4183989" cy="1207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原有的问题不是功能缺失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现有 CPQ 功能能够满足业务需求，真正的痛点是使用体验慢：进入、选配、计算、保存、出文档每一段都在等。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54421" y="3017520"/>
            <a:ext cx="4531461" cy="151790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354421" y="3017520"/>
            <a:ext cx="41148" cy="1517904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537301" y="3172968"/>
            <a:ext cx="4183989" cy="1207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这次要解决的是承接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把在用能力、隐含规则和报价样本搬到独立 CPQ，并在中国网络与业务环境下重新验证速度。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050475" y="3017520"/>
            <a:ext cx="4531461" cy="151790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050475" y="3017520"/>
            <a:ext cx="41148" cy="1517904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233355" y="3172968"/>
            <a:ext cx="4183989" cy="1207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不以堆功能为成功标准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不重新开发 CRM，也不以新增功能数量衡量成败；标准是同样一份复杂报价能否更快、更准、更可追溯地完成。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8368" y="4901183"/>
            <a:ext cx="13923568" cy="841248"/>
          </a:xfrm>
          <a:prstGeom prst="rect">
            <a:avLst/>
          </a:prstGeom>
          <a:solidFill>
            <a:srgbClr val="EEF4FF"/>
          </a:solidFill>
          <a:ln w="9525">
            <a:solidFill>
              <a:srgbClr val="C8D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58368" y="4901183"/>
            <a:ext cx="50292" cy="841248"/>
          </a:xfrm>
          <a:prstGeom prst="rect">
            <a:avLst/>
          </a:prstGeom>
          <a:solidFill>
            <a:srgbClr val="C8D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5020055"/>
            <a:ext cx="13521232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23A72"/>
                </a:solidFill>
                <a:latin typeface="Segoe UI"/>
                <a:ea typeface="微软雅黑"/>
                <a:cs typeface="Segoe UI"/>
              </a:rPr>
              <a:t>首期基准数据来源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123A72"/>
                </a:solidFill>
                <a:latin typeface="Segoe UI"/>
                <a:ea typeface="微软雅黑"/>
                <a:cs typeface="Segoe UI"/>
              </a:rPr>
              <a:t>客户提供的 CPQ配置示例模拟数据.xlsx、CPQ截图.xlsx、Oracle CPQ功能矩阵.xlsx 三份附件，分别用于装载配置条件与组合、界面实现参考、以及需求对照。108 项矩阵仅作需求数据，不代表已实现。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立项痛点：复杂工业报价的四个断点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产品组合、客户价格与审批政策越复杂，跨部门确认就越多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05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6879488" cy="146304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41148" cy="1463040"/>
          </a:xfrm>
          <a:prstGeom prst="rect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002536"/>
            <a:ext cx="6532016" cy="1152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配置依赖个人经验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销售反复请工程师确认兼容性；附件、软件与服务容易漏选；错误配置往往到评审阶段才被发现。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02448" y="1847088"/>
            <a:ext cx="6879488" cy="146304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02448" y="1847088"/>
            <a:ext cx="41148" cy="146304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85328" y="2002536"/>
            <a:ext cx="6532016" cy="1152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价格版本难以统一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区域价、客户协议价与折扣政策散落在不同文件和不同人手里，同一份报价在不同人手上算出不同金额。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474720"/>
            <a:ext cx="6879488" cy="146304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8368" y="3474720"/>
            <a:ext cx="41148" cy="146304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7" y="3630168"/>
            <a:ext cx="6532016" cy="1152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审批依据难以回溯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方案或金额发生变化后，需要重新确认原审批是否仍然有效；折扣、特价与例外的依据停留在邮件里。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02448" y="3474720"/>
            <a:ext cx="6879488" cy="146304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02448" y="3474720"/>
            <a:ext cx="41148" cy="146304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85328" y="3630168"/>
            <a:ext cx="6532016" cy="1152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响应速度不稳定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客户在等，销售在等系统。慢点集中在选配联动、报价保存与文档生成三段。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建设目标与六条产品决策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把复杂留给系统，把判断留给人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06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01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首批按制造智能设计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测量设备＋工业软件＋服务先做深做透；其他中国区业务线通过同一产品框架扩展，是否纳入首批由客户确认。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54421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54421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537301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02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以在用清单为承接基线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以现有 Oracle CPQ 的真实使用清单和报价样本为基线；不能用本方案的优先级删减仍在使用的关键功能。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0475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050475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33355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03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标准自动校验，非标进入评审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CPQ 输出销售配置清单，不承担机械设计或生产 BOM 编制；非标项必须进入应用工程评审。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368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04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对外中文，对内留证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对外形成清晰的中文方案与商业报价，对内保留配置明细、价格计算依据、成本与审批证据。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54421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354421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37301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05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分工清晰，审批唯一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CloudCC 提供客户、商机和入口；CPQ 管理配置、价格、报价版本与报价审批；审批若复用既有系统，仍只保留一份权威结果。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050475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050475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233355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06  </a:t>
            </a: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性能必须实测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必须通过中国办公网络、真实规则及报价规模验证；不能把更换平台直接等同于问题已经解决。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三个最危险的假设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如果它们错了，项目会在中后期才暴露，代价最高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13923567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59363"/>
                <a:gridCol w="4316306"/>
                <a:gridCol w="5847898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假设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如果错了会怎样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验证方式与完成时点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78638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100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已准确识别现有 Oracle CPQ 的实际功能与隐含规则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100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新系统看似能报价，却漏掉审批、续保或特殊计价，问题在切换后集中爆发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100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范围冻结前完成使用清单、规则盘点及关键样本金标准，由业务负责人签认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78638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100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制造智能是本次中国区替换的主要范围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100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漏掉其他业务，模型与工期失真，交付范围反复变更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100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首轮业务访谈明确法人、事业部、产品族、用户与交易范围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78638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100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主要慢点可以通过 CPQ 产品重建解决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100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CRM、网络或外部依赖仍然慢，换平台后体验没有改善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100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设计冻结前采集进入、选配、计算、保存、出文档、回写的分段耗时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58368" y="5001768"/>
            <a:ext cx="13923568" cy="658368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8368" y="5001768"/>
            <a:ext cx="50292" cy="658368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5120640"/>
            <a:ext cx="13521232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对第三点的态度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换平台不自动带来速度。本次给出的是带测量条件的实测结果与明确的未测项，而不是把本机压测数字当作生产承诺。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首批范围：制造智能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以三坐标测量为主线，组合软件、附件与交付服务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08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2667670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993392"/>
            <a:ext cx="2448214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CMM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产品线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2342" y="1847088"/>
            <a:ext cx="2667670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82070" y="1993392"/>
            <a:ext cx="2448214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CMM-A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首期主机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86317" y="1847088"/>
            <a:ext cx="2667670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96045" y="1993392"/>
            <a:ext cx="2448214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6.6.6 / 8.8.8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型号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00291" y="1847088"/>
            <a:ext cx="2667670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10019" y="1993392"/>
            <a:ext cx="2448214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Touch / Scan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选项包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914266" y="1847088"/>
            <a:ext cx="2667670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2023994" y="1993392"/>
            <a:ext cx="2448214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288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测座/测头组合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2990088"/>
            <a:ext cx="4531461" cy="146304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368" y="2990088"/>
            <a:ext cx="41148" cy="146304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7" y="3145536"/>
            <a:ext cx="4183989" cy="1152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配置域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主机、测座与测头、测针与附件、软件、电脑与外设、服务与运输，共 7 个配置页签。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54421" y="2990088"/>
            <a:ext cx="4531461" cy="146304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354421" y="2990088"/>
            <a:ext cx="41148" cy="146304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537301" y="3145536"/>
            <a:ext cx="4183989" cy="1152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扩展方式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其他业务线沿用同一产品框架（产品线 → 产品族 → 型号），按正式目录和工程规则分别建模。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050475" y="2990088"/>
            <a:ext cx="4531461" cy="146304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050475" y="2990088"/>
            <a:ext cx="41148" cy="146304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33355" y="3145536"/>
            <a:ext cx="4183989" cy="1152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资料缺口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精度 PDF 数据页原表只有拼接文件名，无实体文件；管理员可上传 PDF 并设置加载条件。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58368" y="4800600"/>
            <a:ext cx="13923568" cy="658368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8368" y="4800600"/>
            <a:ext cx="50292" cy="658368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4919472"/>
            <a:ext cx="13521232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范围边界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产品原产地或国产化证明，与 CPQ 软件本身的替代是两件事。首批范围由客户确认，其他事业部与产品族的纳入时点需单独决定。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5240304" cy="8572500"/>
          </a:xfrm>
          <a:prstGeom prst="rect">
            <a:avLst/>
          </a:prstGeom>
          <a:solidFill>
            <a:srgbClr val="212A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58368" y="3600450"/>
            <a:ext cx="1371600" cy="54864"/>
          </a:xfrm>
          <a:prstGeom prst="rect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943350"/>
            <a:ext cx="1113885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PART 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457700"/>
            <a:ext cx="10860383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方案设计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343650"/>
            <a:ext cx="8354141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配置、定价、报价、文档、AI ——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每一项都要能说清口径、参数与不做什么。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8151875"/>
            <a:ext cx="13923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7C8896"/>
                </a:solidFill>
                <a:latin typeface="Segoe UI"/>
                <a:ea typeface="微软雅黑"/>
                <a:cs typeface="Segoe UI"/>
              </a:rPr>
              <a:t>云动 CPQ · 海克斯康中国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分工原则：CPQ 不拥有 CRM，也不拥有 ERP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先确定谁是权威源，再确定接口；否则集成只会把错误放大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4470501" cy="106070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975104"/>
            <a:ext cx="4287621" cy="80467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CloudCC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客户、联系人、商机
销售活动与预测</a:t>
            </a:r>
          </a:p>
        </p:txBody>
      </p:sp>
      <p:sp>
        <p:nvSpPr>
          <p:cNvPr id="9" name="Rectangle 8"/>
          <p:cNvSpPr/>
          <p:nvPr/>
        </p:nvSpPr>
        <p:spPr>
          <a:xfrm>
            <a:off x="5170017" y="2295144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70017" y="2231136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84901" y="1847088"/>
            <a:ext cx="4470501" cy="106070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76341" y="1975104"/>
            <a:ext cx="4287621" cy="80467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配置、价格计算、报价版本
报价审批与文档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896551" y="2295144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896551" y="2231136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111435" y="1847088"/>
            <a:ext cx="4470501" cy="106070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202875" y="1975104"/>
            <a:ext cx="4287621" cy="80467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ERP / PLM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物料与工程数据
订单履约与财务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3163824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368" y="3163824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7" y="3319272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CPQ 明确不做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客户/联系人/线索/商机阶段/销售预测；采购、库存、排程、开票、收款；全功能合同生命周期与电子签章；PLM/CAD 与测量程序开发；服务工单、遥测与许可证发放。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54421" y="3163824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354421" y="3163824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537301" y="3319272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入口要求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从 CloudCC 商机便捷进入 CPQ 并回写结果，优先单点登录；嵌入不可用时允许受控新页跳转并保持商机上下文；不把 iframe 当作必须条件。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050475" y="3163824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050475" y="3163824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33355" y="3319272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审批唯一性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审批引擎如复用企业既有系统，仍只保留一份权威审批结果；CPQ 不与外部系统各自维护一套审批状态。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功能蓝图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业务入口、报价主链、平台能力三层，围绕同一份报价协同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13923568" cy="1133856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9536" y="2029968"/>
            <a:ext cx="15544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业务入口</a:t>
            </a:r>
          </a:p>
        </p:txBody>
      </p:sp>
      <p:sp>
        <p:nvSpPr>
          <p:cNvPr id="9" name="Rectangle 8"/>
          <p:cNvSpPr/>
          <p:nvPr/>
        </p:nvSpPr>
        <p:spPr>
          <a:xfrm>
            <a:off x="2578608" y="2121408"/>
            <a:ext cx="3854805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651760" y="2121408"/>
            <a:ext cx="3708501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销售工作台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61429" y="2121408"/>
            <a:ext cx="3854805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34581" y="2121408"/>
            <a:ext cx="3708501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运营工作台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544251" y="2121408"/>
            <a:ext cx="3854805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617403" y="2121408"/>
            <a:ext cx="3708501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渠道 / 客户门户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3182112"/>
            <a:ext cx="13923568" cy="1133856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9536" y="3364992"/>
            <a:ext cx="15544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报价主链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78608" y="3456432"/>
            <a:ext cx="285910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51760" y="3456432"/>
            <a:ext cx="2712796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配置与 BOM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65724" y="3456432"/>
            <a:ext cx="285910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38876" y="3456432"/>
            <a:ext cx="2712796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定价与协议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552840" y="3456432"/>
            <a:ext cx="285910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25992" y="3456432"/>
            <a:ext cx="2712796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报价与审批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539956" y="3456432"/>
            <a:ext cx="285910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613108" y="3456432"/>
            <a:ext cx="2712796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文档与输出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4517136"/>
            <a:ext cx="13923568" cy="1133856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59536" y="4700016"/>
            <a:ext cx="15544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平台与集成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78608" y="4791455"/>
            <a:ext cx="285910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51760" y="4791455"/>
            <a:ext cx="2712796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BML 规则引擎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565724" y="4791455"/>
            <a:ext cx="285910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38876" y="4791455"/>
            <a:ext cx="2712796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连接与回执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552840" y="4791455"/>
            <a:ext cx="285910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25992" y="4791455"/>
            <a:ext cx="2712796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AI 助手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1539956" y="4791455"/>
            <a:ext cx="285910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613108" y="4791455"/>
            <a:ext cx="2712796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报告与分析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8368" y="5888736"/>
            <a:ext cx="13923568" cy="658368"/>
          </a:xfrm>
          <a:prstGeom prst="rect">
            <a:avLst/>
          </a:prstGeom>
          <a:solidFill>
            <a:srgbClr val="EEF4FF"/>
          </a:solidFill>
          <a:ln w="9525">
            <a:solidFill>
              <a:srgbClr val="C8D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58368" y="5888736"/>
            <a:ext cx="50292" cy="658368"/>
          </a:xfrm>
          <a:prstGeom prst="rect">
            <a:avLst/>
          </a:prstGeom>
          <a:solidFill>
            <a:srgbClr val="C8D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59536" y="6007607"/>
            <a:ext cx="13521232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990" b="0" i="0">
                <a:solidFill>
                  <a:srgbClr val="123A72"/>
                </a:solidFill>
                <a:latin typeface="Segoe UI"/>
                <a:ea typeface="微软雅黑"/>
                <a:cs typeface="Segoe UI"/>
              </a:rPr>
              <a:t>蓝图里每一个方框在本次交付中都有对应的已实现模块与验收记录；尚未完成的部分统一列在第六部分的边界章节。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一次完整的报价：从商机到回写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标准配置自动校验，非标方案进入应用工程评审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12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2579888" cy="78638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975104"/>
            <a:ext cx="239700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商机入口</a:t>
            </a:r>
          </a:p>
        </p:txBody>
      </p:sp>
      <p:sp>
        <p:nvSpPr>
          <p:cNvPr id="9" name="Rectangle 8"/>
          <p:cNvSpPr/>
          <p:nvPr/>
        </p:nvSpPr>
        <p:spPr>
          <a:xfrm>
            <a:off x="3279404" y="2157984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79404" y="2093976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94288" y="1847088"/>
            <a:ext cx="2579888" cy="78638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85728" y="1975104"/>
            <a:ext cx="239700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需求与配置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15324" y="2157984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15324" y="2093976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30208" y="1847088"/>
            <a:ext cx="2579888" cy="78638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1648" y="1975104"/>
            <a:ext cx="239700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标准 / 非标分流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51244" y="2157984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51244" y="2093976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66128" y="1847088"/>
            <a:ext cx="2579888" cy="78638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57568" y="1975104"/>
            <a:ext cx="239700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销售 BOM 与计价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787164" y="2157984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787164" y="2093976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2002048" y="1847088"/>
            <a:ext cx="2579888" cy="78638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093488" y="1975104"/>
            <a:ext cx="239700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技术与商务审批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2889504"/>
            <a:ext cx="3288868" cy="78638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3017520"/>
            <a:ext cx="310598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冻结修订并发布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988384" y="3200400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988384" y="3136392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203268" y="2889504"/>
            <a:ext cx="3288868" cy="78638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294708" y="3017520"/>
            <a:ext cx="310598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登记客户接受凭据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33284" y="3200400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533284" y="3136392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748168" y="2889504"/>
            <a:ext cx="3288868" cy="78638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39608" y="3017520"/>
            <a:ext cx="310598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订单交接与回执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1078184" y="3200400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1078184" y="3136392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1293068" y="2889504"/>
            <a:ext cx="3288868" cy="786384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1384508" y="3017520"/>
            <a:ext cx="310598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CloudCC 回写</a:t>
            </a:r>
          </a:p>
        </p:txBody>
      </p:sp>
      <p:sp>
        <p:nvSpPr>
          <p:cNvPr id="39" name="Oval 38"/>
          <p:cNvSpPr/>
          <p:nvPr/>
        </p:nvSpPr>
        <p:spPr>
          <a:xfrm>
            <a:off x="676656" y="4000500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59536" y="3931920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分流规则　</a:t>
            </a:r>
            <a:r>
              <a:rPr sz="105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标准配置走自动校验；非标方案、特价、超常付款或特殊验收条件触发相应人工审批。</a:t>
            </a:r>
          </a:p>
        </p:txBody>
      </p:sp>
      <p:sp>
        <p:nvSpPr>
          <p:cNvPr id="41" name="Oval 40"/>
          <p:cNvSpPr/>
          <p:nvPr/>
        </p:nvSpPr>
        <p:spPr>
          <a:xfrm>
            <a:off x="676656" y="4366260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59536" y="4297680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时间点可核验　</a:t>
            </a:r>
            <a:r>
              <a:rPr sz="105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被批准 ≠ 已发送 ≠ 已接受 ≠ 已交单；四个时间点分别留痕，不合并成一个状态。</a:t>
            </a:r>
          </a:p>
        </p:txBody>
      </p:sp>
      <p:sp>
        <p:nvSpPr>
          <p:cNvPr id="43" name="Oval 42"/>
          <p:cNvSpPr/>
          <p:nvPr/>
        </p:nvSpPr>
        <p:spPr>
          <a:xfrm>
            <a:off x="676656" y="4732020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9536" y="4663440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不允许绕过　</a:t>
            </a:r>
            <a:r>
              <a:rPr sz="105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不允许销售用「其他产品」自由文本行绕开技术校验；未形成可履约编码前可以出条件报价，不能交单。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配置引擎：属性模型与五类动态规则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复杂性不来自 SKU 数量，而来自「哪些不能一起卖、哪些必须一起卖」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13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6752930" cy="2066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2032"/>
                <a:gridCol w="3140898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10 种属性类型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典型用途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text / integer / decimal / currency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名称、数量、金额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html / boolean / date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富文本说明、开关、生效日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enum / multiEnum / picklist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单选、多选、菜单选项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8368" y="3895344"/>
            <a:ext cx="675293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19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每种类型绑定独立显示控件集；菜单支持 10 种显示方式（单选、复选、标签、图片卡、胶片式等）。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29005" y="1847088"/>
          <a:ext cx="6752930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13721"/>
                <a:gridCol w="3939209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五类动态规则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语义与关键行为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constraint 约束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allow 仅允许 / deny 禁止，可约束 8 类属性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hiding 隐藏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目标可为属性、行或操作按钮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recommendation 推荐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set / force / recommend 三种赋值强度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message 消息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条件提示与解释文本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items 推荐项目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展开 SKU、数量、备注、币种与价格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58368" y="5047488"/>
            <a:ext cx="2667670" cy="932688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5193792"/>
            <a:ext cx="244821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条件操作符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72342" y="5047488"/>
            <a:ext cx="2667670" cy="932688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82070" y="5193792"/>
            <a:ext cx="244821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30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单规则最大条件数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86317" y="5047488"/>
            <a:ext cx="2667670" cy="932688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6045" y="5193792"/>
            <a:ext cx="244821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4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规则作用层级（global/family/line/model）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00291" y="5047488"/>
            <a:ext cx="2667670" cy="932688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10019" y="5193792"/>
            <a:ext cx="244821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100×50×5,000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查表：数据集 × 列 × 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914266" y="5047488"/>
            <a:ext cx="2667670" cy="932688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2023994" y="5193792"/>
            <a:ext cx="244821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8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规则求值最多迭代轮数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8368" y="6108192"/>
            <a:ext cx="4531461" cy="137160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58368" y="6108192"/>
            <a:ext cx="41148" cy="137160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1247" y="6263640"/>
            <a:ext cx="4183989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数组属性与数组集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支持横向、纵向与页签等布局，成员可重新关联，用于测针组、附件包等成组数据。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354421" y="6108192"/>
            <a:ext cx="4531461" cy="137160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354421" y="6108192"/>
            <a:ext cx="41148" cy="137160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537301" y="6263640"/>
            <a:ext cx="4183989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属性计算器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白名单函数 7 个：min / max / abs / round / ceil / floor / len；支持多问卷、预览发布与结果回填，错误输入不影响配置。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050475" y="6108192"/>
            <a:ext cx="4531461" cy="137160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050475" y="6108192"/>
            <a:ext cx="41148" cy="137160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233355" y="6263640"/>
            <a:ext cx="4183989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签名传入属性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RSA 2048–4096 / PKCS#1 v1.5 / SHA-256，私钥仅保留调用方；签名绑定 audience、subject、modelId、catalogVersion 与 buyerId，有效期 24 小时。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配置引擎：首期验证 288 个组合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客户原始工作簿被逐条装载，组合兼容性由规则而非人工经验决定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14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337116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993392"/>
            <a:ext cx="315170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288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测座/测头组合（6.6.6 144 + 8.8.8 144）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4175836" y="1847088"/>
            <a:ext cx="337116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85564" y="1993392"/>
            <a:ext cx="315170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132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零件映射记录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93304" y="1847088"/>
            <a:ext cx="337116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03032" y="1993392"/>
            <a:ext cx="315170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47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完整报价示例行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210772" y="1847088"/>
            <a:ext cx="337116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320500" y="1993392"/>
            <a:ext cx="315170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12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审批路径（2 产品线 × 2 地区 × 3 类型）</a:t>
            </a:r>
          </a:p>
        </p:txBody>
      </p:sp>
      <p:sp>
        <p:nvSpPr>
          <p:cNvPr id="15" name="Oval 14"/>
          <p:cNvSpPr/>
          <p:nvPr/>
        </p:nvSpPr>
        <p:spPr>
          <a:xfrm>
            <a:off x="676656" y="3012948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9536" y="2944368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求值顺序固定　</a:t>
            </a:r>
            <a:r>
              <a:rPr sz="10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主机 → 型号 → 包 → 测座 → 测头 → 更换架，规则求值最多迭代 8 轮，结果稳定可复算。</a:t>
            </a:r>
          </a:p>
        </p:txBody>
      </p:sp>
      <p:sp>
        <p:nvSpPr>
          <p:cNvPr id="17" name="Oval 16"/>
          <p:cNvSpPr/>
          <p:nvPr/>
        </p:nvSpPr>
        <p:spPr>
          <a:xfrm>
            <a:off x="676656" y="3378708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9536" y="3310127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数量倍率　</a:t>
            </a:r>
            <a:r>
              <a:rPr sz="10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132 条映射中同一键多行属于合法累加，不做错误去重；规则要求 F 列零件号 ×2、G 列 ×4。</a:t>
            </a:r>
          </a:p>
        </p:txBody>
      </p:sp>
      <p:sp>
        <p:nvSpPr>
          <p:cNvPr id="19" name="Oval 18"/>
          <p:cNvSpPr/>
          <p:nvPr/>
        </p:nvSpPr>
        <p:spPr>
          <a:xfrm>
            <a:off x="676656" y="3744468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9536" y="3675887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原表 8 条业务规则　</a:t>
            </a:r>
            <a:r>
              <a:rPr sz="10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红色为默认选项且全部单选；Touch 只能选触发测座/测头；Scan 可同时选扫描与触发测座；HH-6-* 只配 6.6.6，HH-8-* 只配 8.8.8。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4078224"/>
            <a:ext cx="13923568" cy="841248"/>
          </a:xfrm>
          <a:prstGeom prst="rect">
            <a:avLst/>
          </a:prstGeom>
          <a:solidFill>
            <a:srgbClr val="FDEEEC"/>
          </a:solidFill>
          <a:ln w="9525">
            <a:solidFill>
              <a:srgbClr val="F0C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58368" y="4078224"/>
            <a:ext cx="50292" cy="841248"/>
          </a:xfrm>
          <a:prstGeom prst="rect">
            <a:avLst/>
          </a:prstGeom>
          <a:solidFill>
            <a:srgbClr val="F0C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9536" y="4197096"/>
            <a:ext cx="13521232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F1E18"/>
                </a:solidFill>
                <a:latin typeface="Segoe UI"/>
                <a:ea typeface="微软雅黑"/>
                <a:cs typeface="Segoe UI"/>
              </a:rPr>
              <a:t>一个不打算隐藏的数据缺口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F1E18"/>
                </a:solidFill>
                <a:latin typeface="Segoe UI"/>
                <a:ea typeface="微软雅黑"/>
                <a:cs typeface="Segoe UI"/>
              </a:rPr>
              <a:t>6.6.6 与 8.8.8 下 Scan + HH-5-T 各有 6 个组合，原表允许选型但映射表无记录，共 12 个组合缺失 BOM 映射。系统显式提示缺失并阻止报价，绝不借用 Touch 编码或臆造零件 —— 这是正确行为，不是缺陷。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定价引擎：价目本与计价方式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一次报价的价格不是算出来的，而是被政策决定的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15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2667670" cy="932688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993392"/>
            <a:ext cx="244821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3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收费类型 oneTime / recurring / usage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2342" y="1847088"/>
            <a:ext cx="2667670" cy="932688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82070" y="1993392"/>
            <a:ext cx="244821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3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计价方式 flat / volume / tiered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86317" y="1847088"/>
            <a:ext cx="2667670" cy="932688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96045" y="1993392"/>
            <a:ext cx="244821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4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单价来源 fixed / base / formula / matrix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00291" y="1847088"/>
            <a:ext cx="2667670" cy="932688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10019" y="1993392"/>
            <a:ext cx="244821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1～6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矩阵定价条件列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914266" y="1847088"/>
            <a:ext cx="2667670" cy="932688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2023994" y="1993392"/>
            <a:ext cx="244821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10,000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单张汇率表最大条数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658368" y="2980944"/>
          <a:ext cx="6961784" cy="23957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77609"/>
                <a:gridCol w="4284175"/>
              </a:tblGrid>
              <a:tr h="34747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计价方式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行为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flat 单价×数量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按单价乘以数量，适合标准件与服务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volume 整体阶梯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按落点区间取一个整体价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tiered 分段阶梯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按区间分段累加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matrix 矩阵定价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1～6 个条件列，区间左闭右开、不做四舍五入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8037859" y="2980944"/>
          <a:ext cx="6544076" cy="29077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7630"/>
                <a:gridCol w="3926446"/>
              </a:tblGrid>
              <a:tr h="34747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价目本参数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说明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优先级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默认 10，数值越小越优先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币种与有效期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按报价日期选表并快照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区域 / 产品线通配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支持 * 通配匹配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严格模式 strict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命中歧义时阻断而非兜底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价格公式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白名单算术 + 4 个变量，AST 节点 ≤ 80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定价引擎：折扣、优惠与尾差分摊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分摊合计必须精确等于整单优惠，且同一份报价反复计算结果一致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16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4531461" cy="153619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41148" cy="1536192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002536"/>
            <a:ext cx="4183989" cy="12252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两种定价方式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按比例减免（填减免比例）或未税合同总价反算（填合同总价与币种）。折扣百分比统一定义为减免比例，不允许把两个百分比直接相加。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54421" y="1847088"/>
            <a:ext cx="4531461" cy="153619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54421" y="1847088"/>
            <a:ext cx="41148" cy="1536192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537301" y="2002536"/>
            <a:ext cx="4183989" cy="12252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只有可折扣项参与分摊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discountable = false 与固定不可折扣额 chargeFixedAmount 被排除在让利基数之外；产品线折扣上限 maxDiscount 拦截越界优惠。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0475" y="1847088"/>
            <a:ext cx="4531461" cy="153619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050475" y="1847088"/>
            <a:ext cx="41148" cy="1536192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33355" y="2002536"/>
            <a:ext cx="4183989" cy="12252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尾差按最大余数法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先按分向下取整，再把余下分数按小数部分降序分配，同分以固定行 ID 打破并列，保证 Σ分摊 = 优惠额，行分摊后不得小于零。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584448"/>
            <a:ext cx="13923568" cy="51206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6384" y="3657600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675887"/>
            <a:ext cx="1314632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验证上下文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法人、客户、币种、价格生效日期、产品族、数量与周期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4160520"/>
            <a:ext cx="13923568" cy="51206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86384" y="4233672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0160" y="4251959"/>
            <a:ext cx="1314632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选择唯一基础价格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同一层级多规则冲突必须阻断并交价格管理员，不静默取最低价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8368" y="4736592"/>
            <a:ext cx="13923568" cy="51206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86384" y="4809744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80160" y="4828031"/>
            <a:ext cx="1314632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应用数量 / 周期政策 → 行级优惠 → 分摊整单优惠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5312664"/>
            <a:ext cx="13923568" cy="51206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86384" y="5385816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80160" y="5404104"/>
            <a:ext cx="1314632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按财务确认的计税组计税 → 汇总含税金额 → 计算管理毛利 → 判断审批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58368" y="5888736"/>
            <a:ext cx="13923568" cy="713232"/>
          </a:xfrm>
          <a:prstGeom prst="rect">
            <a:avLst/>
          </a:prstGeom>
          <a:solidFill>
            <a:srgbClr val="EEF4FF"/>
          </a:solidFill>
          <a:ln w="9525">
            <a:solidFill>
              <a:srgbClr val="C8D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368" y="5888736"/>
            <a:ext cx="50292" cy="713232"/>
          </a:xfrm>
          <a:prstGeom prst="rect">
            <a:avLst/>
          </a:prstGeom>
          <a:solidFill>
            <a:srgbClr val="C8D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9536" y="6007607"/>
            <a:ext cx="13521232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23A72"/>
                </a:solidFill>
                <a:latin typeface="Segoe UI"/>
                <a:ea typeface="微软雅黑"/>
                <a:cs typeface="Segoe UI"/>
              </a:rPr>
              <a:t>每一步都留证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123A72"/>
                </a:solidFill>
                <a:latin typeface="Segoe UI"/>
                <a:ea typeface="微软雅黑"/>
                <a:cs typeface="Segoe UI"/>
              </a:rPr>
              <a:t>每一步保留输入、输出和政策版本。报价快照至少包含目录版本、规则版本、价格政策及特价依据、成本版本、税务版本、报价汇率、周期算法、舍入口径、审批矩阵、模板版本与输入上下文。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定价引擎：税价、成本与毛利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缺价不是零价；整单盈利不能掩盖被政策禁止的单品亏损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17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13923564" cy="15179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9631"/>
                <a:gridCol w="1012623"/>
                <a:gridCol w="1687705"/>
                <a:gridCol w="1265778"/>
                <a:gridCol w="1772090"/>
                <a:gridCol w="1012623"/>
                <a:gridCol w="1518934"/>
                <a:gridCol w="1772090"/>
                <a:gridCol w="1772090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项目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数量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未税单价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行减免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未税净额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税率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税额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含税金额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内部预计成本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标准测量设备包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500,000.00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10%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450,000.00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13%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58,500.00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508,500.00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320,000.00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独立服务项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20,000.00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0%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20,000.00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6%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1,200.00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21,200.00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12,000.00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合计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—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—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—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470,000.00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—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59,700.00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529,700.00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332,000.00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58368" y="3785616"/>
            <a:ext cx="4543653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3931920"/>
            <a:ext cx="432419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29.36%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管理毛利率（138,000.00 元）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48325" y="3785616"/>
            <a:ext cx="4543653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58053" y="3931920"/>
            <a:ext cx="432419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27.83%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追加 10,000 元整单优惠后（128,000 元）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38283" y="3785616"/>
            <a:ext cx="4543653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148011" y="3931920"/>
            <a:ext cx="432419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13%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税率初值为可修改测试参数，非税务结论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4901184"/>
            <a:ext cx="13923568" cy="859536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368" y="4901184"/>
            <a:ext cx="50292" cy="859536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9536" y="5020056"/>
            <a:ext cx="13521232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税务口径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软件不能一律设为 6%；同一组合业务也不能一律按拆行税率处理。中国增值税法与实施条例自 2026-01-01 施行，交易性质与主附关系会影响计税，不得仅通过拆行自行认定分别适用不同税率。CPQ 输出的是报价用税额与开票建议字段，实际开票与申报由下游财务系统负责。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5833872"/>
            <a:ext cx="139235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上表为 PRD 产品验收样例，仅用于验证计算链路，不是海克斯康真实价格、成本、折扣或税务结论。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报价生命周期与状态机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报价不是一个文档，是一条有状态、有责任人、不能被悄悄改写的记录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18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210723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975104"/>
            <a:ext cx="1924354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草稿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draft</a:t>
            </a:r>
          </a:p>
        </p:txBody>
      </p:sp>
      <p:sp>
        <p:nvSpPr>
          <p:cNvPr id="9" name="Rectangle 8"/>
          <p:cNvSpPr/>
          <p:nvPr/>
        </p:nvSpPr>
        <p:spPr>
          <a:xfrm>
            <a:off x="2806750" y="2221992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06750" y="2157984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21634" y="1847088"/>
            <a:ext cx="210723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13074" y="1975104"/>
            <a:ext cx="1924354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审批中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pending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70017" y="2221992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70017" y="2157984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84901" y="1847088"/>
            <a:ext cx="210723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76341" y="1975104"/>
            <a:ext cx="1924354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已批准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approved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33284" y="2221992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33284" y="2157984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48168" y="1847088"/>
            <a:ext cx="210723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39608" y="1975104"/>
            <a:ext cx="1924354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已发布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已发送客户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896551" y="2221992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96551" y="2157984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111435" y="1847088"/>
            <a:ext cx="210723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202875" y="1975104"/>
            <a:ext cx="1924354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已接受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客户凭据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2259818" y="2221992"/>
            <a:ext cx="173736" cy="1645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259818" y="2157984"/>
            <a:ext cx="17373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→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474702" y="1847088"/>
            <a:ext cx="210723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2566142" y="1975104"/>
            <a:ext cx="1924354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已确认订单</a:t>
            </a:r>
          </a:p>
          <a:p>
            <a:pPr algn="ctr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8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ordered</a:t>
            </a:r>
          </a:p>
        </p:txBody>
      </p:sp>
      <p:sp>
        <p:nvSpPr>
          <p:cNvPr id="29" name="Oval 28"/>
          <p:cNvSpPr/>
          <p:nvPr/>
        </p:nvSpPr>
        <p:spPr>
          <a:xfrm>
            <a:off x="676656" y="3104388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9536" y="3035808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已批准内容不可原地覆盖　</a:t>
            </a:r>
            <a:r>
              <a:rPr sz="10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产品、数量、金额、交易主体、税务处理、交期、付款、验收或保修条件任何变化，都产生新修订并重走受影响的审批。</a:t>
            </a:r>
          </a:p>
        </p:txBody>
      </p:sp>
      <p:sp>
        <p:nvSpPr>
          <p:cNvPr id="31" name="Oval 30"/>
          <p:cNvSpPr/>
          <p:nvPr/>
        </p:nvSpPr>
        <p:spPr>
          <a:xfrm>
            <a:off x="676656" y="3470148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3401568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主报价唯一　</a:t>
            </a:r>
            <a:r>
              <a:rPr sz="10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一个交易范围同时只能有一个用于 CRM 汇总的主报价修订；备选方案不得重复计入商机金额，也不能默认叠加下单。</a:t>
            </a:r>
          </a:p>
        </p:txBody>
      </p:sp>
      <p:sp>
        <p:nvSpPr>
          <p:cNvPr id="33" name="Oval 32"/>
          <p:cNvSpPr/>
          <p:nvPr/>
        </p:nvSpPr>
        <p:spPr>
          <a:xfrm>
            <a:off x="676656" y="3835908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9536" y="3767328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撤回与拒绝　</a:t>
            </a:r>
            <a:r>
              <a:rPr sz="10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退回后回到可编辑状态并保留原审批证据；有效期到期后禁止新增正式发布、接受登记与交单。</a:t>
            </a:r>
          </a:p>
        </p:txBody>
      </p:sp>
      <p:sp>
        <p:nvSpPr>
          <p:cNvPr id="35" name="Oval 34"/>
          <p:cNvSpPr/>
          <p:nvPr/>
        </p:nvSpPr>
        <p:spPr>
          <a:xfrm>
            <a:off x="676656" y="4201668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59536" y="4133088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子状态独立　</a:t>
            </a:r>
            <a:r>
              <a:rPr sz="10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技术确认、同步状态与交单状态是独立子状态，不与主状态混在同一个字段里。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58368" y="4425696"/>
            <a:ext cx="13923568" cy="658368"/>
          </a:xfrm>
          <a:prstGeom prst="rect">
            <a:avLst/>
          </a:prstGeom>
          <a:solidFill>
            <a:srgbClr val="EEF4FF"/>
          </a:solidFill>
          <a:ln w="9525">
            <a:solidFill>
              <a:srgbClr val="C8D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58368" y="4425696"/>
            <a:ext cx="50292" cy="658368"/>
          </a:xfrm>
          <a:prstGeom prst="rect">
            <a:avLst/>
          </a:prstGeom>
          <a:solidFill>
            <a:srgbClr val="C8D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59536" y="4544568"/>
            <a:ext cx="13521232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990" b="0" i="0">
                <a:solidFill>
                  <a:srgbClr val="123A72"/>
                </a:solidFill>
                <a:latin typeface="Segoe UI"/>
                <a:ea typeface="微软雅黑"/>
                <a:cs typeface="Segoe UI"/>
              </a:rPr>
              <a:t>标准且处于授权范围内的报价可由政策自动通过，但必须记录命中的政策版本与自动决策；旧批准不自动复用。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商务流程：七类可配置规则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把散落在邮件和口头约定里的商业政策，变成可预览、可追溯的配置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19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13923567" cy="4352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2521"/>
                <a:gridCol w="4852152"/>
                <a:gridCol w="6328894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规则类别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能力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关键参数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修改动作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modifyActions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按动作批量或逐行赋值，支持真实报价预览后发布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 种赋值模式：保留 / 指定值 / 默认值 / 函数 / 表单输入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公式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formulas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主表与行表达式、聚合、依赖排序、条件与跨行汇总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旧报价保留公式版本，后台改公式不改写历史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校验规则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validationRules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按动作触发、主表或逐行、禁止值与提示位置、BML 条件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可在高级修改前后分别校验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访问规则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accessRules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对属性、行与操作做可写 / 只读 / 隐藏控制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 级 write / read / hidden；规则同时约束服务端接口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即时约束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constraintRules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逐行或主表条件、禁止值与菜单允许值、货币换算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 种模式 deny / allow；越界强制拦截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行过滤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filterRules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按条件隐藏或提升报价行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 种条件 Always / Simple / BML；价格与完整原始行保留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自定义属性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fields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扩展商务字段并参与条件与展示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与报价布局、审批条件联动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8368" y="6071616"/>
            <a:ext cx="139235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默认 5 个阶段 / 11 个动作 / 4 个角色、5 个步骤、5 个 Profile、7 条转移；商务流程配置全部支持真实报价预览，预览不保存也不替换主报价。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审批：会签或签、委托与职责分离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审批能不能被信任，取决于它是否可回溯、可限制、不可自我批准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20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会签与或签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mode = all 时全部审批人须通过；mode = any 时任一通过即可。或签分组不跨产品线合并且退回会终止该分组。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54421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54421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537301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委托与代理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委托带生效与失效日期区间，支持 @manager 直属经理绑定；请假或离职不会导致自动通过，超时提醒与升级也不等于批准。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0475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050475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33355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职责分离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申请人不能最终批准自己的例外；技术可行性未通过时，不得以总经理特价批准替代；跨事业部方案包含相关责任人。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368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冻结与复用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提交时冻结报价内容、规则与价格版本以及审批矩阵；每个决定绑定同一修订；旧批准不自动复用。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54421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354421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37301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默认阻断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无匹配路由或政策冲突时默认阻断，不能默认走免审批路径；重要主数据发布与正式报价审批分离。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050475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050475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233355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权限二次校验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审批人权限在产品线维度二次校验，仅处理当前绑定节点，不能跳过或代他人处理。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5376672"/>
            <a:ext cx="13923568" cy="841248"/>
          </a:xfrm>
          <a:prstGeom prst="rect">
            <a:avLst/>
          </a:prstGeom>
          <a:solidFill>
            <a:srgbClr val="FDEEEC"/>
          </a:solidFill>
          <a:ln w="9525">
            <a:solidFill>
              <a:srgbClr val="F0C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" y="5376672"/>
            <a:ext cx="50292" cy="841248"/>
          </a:xfrm>
          <a:prstGeom prst="rect">
            <a:avLst/>
          </a:prstGeom>
          <a:solidFill>
            <a:srgbClr val="F0C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9536" y="5495544"/>
            <a:ext cx="13521232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F1E18"/>
                </a:solidFill>
                <a:latin typeface="Segoe UI"/>
                <a:ea typeface="微软雅黑"/>
                <a:cs typeface="Segoe UI"/>
              </a:rPr>
              <a:t>审批阈值是占位符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F1E18"/>
                </a:solidFill>
                <a:latin typeface="Segoe UI"/>
                <a:ea typeface="微软雅黑"/>
                <a:cs typeface="Segoe UI"/>
              </a:rPr>
              <a:t>原表阈值为 A / B / C / D / E / F 等非数字字符。本版提供五个数字上限配置，演示值 5 / 10 / 15 / 20 / 30% 是本地验证策略，不代表海克斯康授权；12% 减免按 A→B→C 逐级审批同样只是本地验证行为。上线前必须由价格与销售管理负责人提供真实阈值并签认。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多产品线跨线拆单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各线独立计算与审批，订单拆分后金额逐分一致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21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13923568" cy="60350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86384" y="1965960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938528"/>
            <a:ext cx="1314632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按 approvalProduct 分组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同一报价内包含多个审批产品线时，逐线独立计算与分别审批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2532888"/>
            <a:ext cx="13923568" cy="60350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86384" y="2651760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2624328"/>
            <a:ext cx="1314632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各自适用自己的折扣上限与审批策略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整单折扣沿用原分摊逻辑，但上限与审批路径按线取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218688"/>
            <a:ext cx="13923568" cy="60350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86384" y="3337560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3310128"/>
            <a:ext cx="1314632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相同审批人也必须分别完成对应产品线审批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或签分组不跨线合并；不提供「只看自己产品线」的降级模式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904487"/>
            <a:ext cx="13923568" cy="60350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6384" y="4023359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995927"/>
            <a:ext cx="1314632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全部审批通过后确认订单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按产品线生成 报价号-01、报价号-02 等拆单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4590288"/>
            <a:ext cx="13923568" cy="60350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86384" y="4709159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0160" y="4681727"/>
            <a:ext cx="1314632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金额核对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各拆单的净额、税额、含税额合计与总报价逐分一致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8368" y="5367528"/>
            <a:ext cx="13923568" cy="731520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8368" y="5367528"/>
            <a:ext cx="50292" cy="731520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59536" y="5486400"/>
            <a:ext cx="13521232" cy="4937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权限与回写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所有人、共享人、审批人与代理人都必须具备全部相关产品线的访问权限。ERP 连接按拆单逐个生成任务；历史订单不自动补造拆单。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资产与订阅：续费、变更与取消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先试算看逐周期明细，再生成独立报价；审批确认前不改变权益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22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7240255" cy="18836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81576"/>
                <a:gridCol w="4558679"/>
              </a:tblGrid>
              <a:tr h="34747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动作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行为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续费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默认 12 个月，可设 1～120 个月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变更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数量或权益变化，按覆盖天数折算差额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取消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默认退还未使用期间费用，可设为不退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316330" y="1847088"/>
          <a:ext cx="6265605" cy="23957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6242"/>
                <a:gridCol w="3759363"/>
              </a:tblGrid>
              <a:tr h="34747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折算规则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口径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起止日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起日包含、止日不包含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计费日对齐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按月对齐，短月取最后一天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折算公式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数量 × 周期单价 × 覆盖天数 ÷ 周期实际天数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固定日基数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可选覆盖天数 ÷ 30 或 ÷ 360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58368" y="4041648"/>
            <a:ext cx="4543653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4187952"/>
            <a:ext cx="432419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780 元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隔离验收样例应收差额（月单价 310 × 2→3，01-16 生效）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48325" y="4041648"/>
            <a:ext cx="4543653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58053" y="4187952"/>
            <a:ext cx="432419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101.40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税额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38283" y="4041648"/>
            <a:ext cx="4543653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48011" y="4187952"/>
            <a:ext cx="432419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881.40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含税金额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5138928"/>
            <a:ext cx="13923568" cy="658368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5138928"/>
            <a:ext cx="50292" cy="658368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9536" y="5257800"/>
            <a:ext cx="13521232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边界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没有自动从 ERP 或订阅平台抓取资产，也没有自动从新购订单生成订阅。权益数据不可用时允许保存草稿或授权核验，不自动按零基线报价。同一来源系统加外部资产编号不可重复。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文档与输出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客户看到的每一页，都必须能追溯到被批准的那一版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23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6879488" cy="146304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41148" cy="146304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002536"/>
            <a:ext cx="6532016" cy="1152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14 种模板元素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section / loop / heading / text / attribute / table / image / pageBreak / spacer / standard / headerFooter / toc / columnBreak / embed；三面板设计器，支持拖动模板流、目录与原位 PDF 嵌入。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02448" y="1847088"/>
            <a:ext cx="6879488" cy="146304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02448" y="1847088"/>
            <a:ext cx="41148" cy="146304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85328" y="2002536"/>
            <a:ext cx="6532016" cy="1152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4 种导出格式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PDF（中文字体子集嵌入）、DOCX、原生 XLSX、CSV；模板按销售法人、语言、产品族与交易类型管理。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474720"/>
            <a:ext cx="6879488" cy="146304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8368" y="3474720"/>
            <a:ext cx="41148" cy="146304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7" y="3630168"/>
            <a:ext cx="6532016" cy="1152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双语与受众分离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全元素 Zh/En 双字段与回退；客户版隐藏内部零件明细并合并为「方案包含项」，且不影响内部计税、毛利与交单明细。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02448" y="3474720"/>
            <a:ext cx="6879488" cy="146304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02448" y="3474720"/>
            <a:ext cx="41148" cy="146304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85328" y="3630168"/>
            <a:ext cx="6532016" cy="1152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水印与存档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未批准文件带 NOT APPROVED 水印，批准后自动移除；正式文件绑定报价号、修订号、生成时间与模板版本，重新下载取得相同存档文件。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4974336"/>
            <a:ext cx="13923568" cy="786384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58368" y="4974336"/>
            <a:ext cx="50292" cy="786384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9536" y="5093207"/>
            <a:ext cx="13521232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不能通过改文档绕过审批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需要投标编辑时可导出受控 Word / Excel，但编辑文件默认为工作稿，正式内容必须回录并重新验证；不得上传改价 PDF 伪装成系统正式版。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AI 能力：九类助手与治理边界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价值在于缩短「不知道怎么配」到「知道该怎么问工程师」的距离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24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7588344" cy="3785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5569"/>
                <a:gridCol w="2334875"/>
                <a:gridCol w="1867900"/>
              </a:tblGrid>
              <a:tr h="32918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助手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作用域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入口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报价摘要与下一步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quote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报价工作台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目标价格助手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quote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已保存报价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自然语言选配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configuration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产品配置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客户清单提取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configuration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产品配置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产品知识问答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configuration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产品配置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方案比较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comparison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报价 AI 助手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产品推荐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configuration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产品配置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规则解释（限管理员）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rule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规则与流程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文本改写（限管理员）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text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模板设计器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803655" y="1847088"/>
            <a:ext cx="5778281" cy="3657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执行流程：业务上下文 → 可选知识检索 → 模型生成 → 校验与业务试算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知识、选配与推荐三类助手强制包含检索步骤。</a:t>
            </a:r>
          </a:p>
          <a:p>
            <a:pPr algn="l">
              <a:lnSpc>
                <a:spcPct val="124000"/>
              </a:lnSpc>
              <a:spcBef>
                <a:spcPts val="90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治理边界</a:t>
            </a:r>
          </a:p>
          <a:p>
            <a:pPr algn="l">
              <a:lnSpc>
                <a:spcPct val="122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建议先预览，通过 CPQ 校验后由用户确认应用</a:t>
            </a:r>
          </a:p>
          <a:p>
            <a:pPr algn="l">
              <a:lnSpc>
                <a:spcPct val="122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AI 不直接改价，也不能绕过审批路由</a:t>
            </a:r>
          </a:p>
          <a:p>
            <a:pPr algn="l">
              <a:lnSpc>
                <a:spcPct val="122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报价上下文白名单不含成本、毛利、客户联系人</a:t>
            </a:r>
          </a:p>
          <a:p>
            <a:pPr algn="l">
              <a:lnSpc>
                <a:spcPct val="122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连接 OneKeyToken，模型 qwen3.7-plus</a:t>
            </a:r>
          </a:p>
          <a:p>
            <a:pPr algn="l">
              <a:lnSpc>
                <a:spcPct val="122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知识库 ≤ 100 份，每份 ≤ 6 MB / 12 万字</a:t>
            </a:r>
          </a:p>
          <a:p>
            <a:pPr algn="l">
              <a:lnSpc>
                <a:spcPct val="122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一次对话最多追问 10 次，单次回答 ≤ 5,000 字</a:t>
            </a:r>
          </a:p>
          <a:p>
            <a:pPr algn="l">
              <a:lnSpc>
                <a:spcPct val="122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全局最多 3 个并发模型调用；运行记录默认保留 30 天</a:t>
            </a:r>
          </a:p>
          <a:p>
            <a:pPr algn="l">
              <a:lnSpc>
                <a:spcPct val="122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无 OCR、无向量索引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5779008"/>
            <a:ext cx="13923568" cy="658368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58368" y="5779008"/>
            <a:ext cx="50292" cy="658368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9536" y="5897880"/>
            <a:ext cx="13521232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990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真实模型九场景均有返回，浏览器侧亦完成端到端验证；但尚未做业务专家评分的批量重复样本评估，因此不声称达到 95% 语义通过率或 P95 15 秒。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5240304" cy="8572500"/>
          </a:xfrm>
          <a:prstGeom prst="rect">
            <a:avLst/>
          </a:prstGeom>
          <a:solidFill>
            <a:srgbClr val="212A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58368" y="3600450"/>
            <a:ext cx="1371600" cy="54864"/>
          </a:xfrm>
          <a:prstGeom prst="rect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943350"/>
            <a:ext cx="1113885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PART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457700"/>
            <a:ext cx="10860383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集成与平台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343650"/>
            <a:ext cx="8354141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CPQ 不拥有 CRM、ERP 或 PLM，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但它必须知道每份数据来自哪里、谁说了算、对方没回应时怎么办。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8151875"/>
            <a:ext cx="13923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7C8896"/>
                </a:solidFill>
                <a:latin typeface="Segoe UI"/>
                <a:ea typeface="微软雅黑"/>
                <a:cs typeface="Segoe UI"/>
              </a:rPr>
              <a:t>云动 CPQ · 海克斯康中国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业务交互清单：八条必须验收的接口行为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先定方向与失败处理，再谈字段映射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26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13923566" cy="4462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2979"/>
                <a:gridCol w="2701587"/>
                <a:gridCol w="3117216"/>
                <a:gridCol w="6961784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ID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方向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业务内容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失败与一致性要求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INT-01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CloudCC → CPQ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进入 / 新建报价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CPQ 重新校验身份及商机权限；禁止信任浏览器传入的价格、角色或客户授权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INT-02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CloudCC → CPQ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首次建立与获准更新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字段冲突按权威源处理；编辑中客户主数据变化应提示影响，不覆盖已批准快照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INT-03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CPQ → CloudCC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关键状态变化回写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回写失败单独显示待同步；不得删除 CPQ 已保存的报价，也不重复创建商机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INT-04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CPQ → CloudCC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主报价变更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商机金额只按约定规则更新，不叠加所有修订与备选方案，不擅自改变赢单阶段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INT-05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主数据源 → CPQ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SKU / 价格 / 成本 / 汇率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未通过预检的数据留在待处理区，不覆盖可用版本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INT-06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资产源 → CPQ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设备与许可权益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权益不可用时允许草稿或授权核验，不自动按零基线报价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INT-07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CPQ → ERP / 承接方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已批准修订与销售 BOM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成功以外部受理回执为准；超时先查状态再重试，不能推断失败后另建一单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INT-08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ERP → CPQ → CloudCC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订单号与交接结果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重复或乱序结果不得回退新状态；后续履约不属于 CPQ 管理范围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连接契约、状态机与回执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能承诺「只执行一次」的前提，是对方支持幂等键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27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6879488" cy="137160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41148" cy="137160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002536"/>
            <a:ext cx="6532016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出站格式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HTTPS JSON POST，请求头带 Idempotency-Key，绑定连接类别、环境、报价 ID/版本与拆单 ID；超时 1～30 秒可设，响应体 ≤ 1 MiB。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02448" y="1847088"/>
            <a:ext cx="6879488" cy="137160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02448" y="1847088"/>
            <a:ext cx="41148" cy="137160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85328" y="2002536"/>
            <a:ext cx="6532016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认证方式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无认证 / Bearer / API Key / 自定义请求头 / OAuth2 client credentials；凭据从服务器环境变量读取，不在页面或任务中保存密钥。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383280"/>
            <a:ext cx="6879488" cy="137160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8368" y="3383280"/>
            <a:ext cx="41148" cy="137160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7" y="3538728"/>
            <a:ext cx="6532016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字段映射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目标最多四层点分路径，不支持数组下标、表达式或脚本；22 个可映射源字段；行金额来自已批准计算结果，不输出成本。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02448" y="3383280"/>
            <a:ext cx="6879488" cy="137160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02448" y="3383280"/>
            <a:ext cx="41148" cy="137160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85328" y="3538728"/>
            <a:ext cx="6532016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回执验签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X-CPQ-Signature = HMAC-SHA256（规范化 JSON）十六进制摘要；时间戳偏差 ≤ 300 秒；不接受仅凭管理员 Cookie 的未签名回执。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658368" y="4773168"/>
          <a:ext cx="8075669" cy="2761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7098"/>
                <a:gridCol w="4698571"/>
              </a:tblGrid>
              <a:tr h="34747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任务状态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含义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queued / sending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已入队 / 正在发送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local_validated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本机契约验证通过，未外发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accepted / succeeded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已受理 / 外部执行成功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signed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电子签明确签署完成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declined / rejected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被拒收 / 被拒绝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failed / uncertain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失败 / 状态不确定，需人工核查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9221362" y="4773168"/>
            <a:ext cx="5360573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重试策略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指数退避，等待最多 300 秒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单个任务最多发送 10 次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目前为管理员显式重试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没有自动轮询厂商状态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没有自动定时重发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迟到事件不能覆盖终态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电子签语义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succeeded 统一视为 accepted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只有明确 signed 才算签署完成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BML 函数库：109 个内置函数 / 12 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规则能表达多复杂，取决于语言和函数库的边界在哪里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8632611" cy="38039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78572"/>
                <a:gridCol w="1121118"/>
                <a:gridCol w="4932921"/>
              </a:tblGrid>
              <a:tr h="34747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类别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数量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代表函数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数学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min / max / abs / round / ceil / floor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字符串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切片、连接、替换、大小写与格式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JSON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16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构造、读取与合并 JSON 结构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日期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12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日期解析、加减与格式输出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数组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11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遍历、筛选、聚合与排序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数据查询 / 字典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 / 6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按表查询与键值读写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JSON Path / XML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 / 4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路径提取与 XML 解析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URL Access / 其他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 / 4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受限外网访问；stringbuilder / throwerror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Commerce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setattributevalue 受控属性赋值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778305" y="1847088"/>
            <a:ext cx="4803631" cy="3657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库容量</a:t>
            </a:r>
          </a:p>
          <a:p>
            <a:pPr algn="l">
              <a:lnSpc>
                <a:spcPct val="126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最多 200 项函数，每函数最多 30 个参数，局部变量 ≤ 200</a:t>
            </a:r>
          </a:p>
          <a:p>
            <a:pPr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类型系统</a:t>
            </a:r>
          </a:p>
          <a:p>
            <a:pPr algn="l">
              <a:lnSpc>
                <a:spcPct val="126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Array / Dictionary / Record / RecordSet / NumericKey / 字节数组</a:t>
            </a:r>
          </a:p>
          <a:p>
            <a:pPr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语言子集</a:t>
            </a:r>
          </a:p>
          <a:p>
            <a:pPr algn="l">
              <a:lnSpc>
                <a:spcPct val="126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变量、赋值、if/elif/else、for、return、break/continue 与字面量</a:t>
            </a:r>
          </a:p>
          <a:p>
            <a:pPr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工程工具</a:t>
            </a:r>
          </a:p>
          <a:p>
            <a:pPr algn="l">
              <a:lnSpc>
                <a:spcPct val="126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隔离预算 Budget、性能剖析 Profiler、条件转 BML 转换工具</a:t>
            </a:r>
          </a:p>
          <a:p>
            <a:pPr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外网访问</a:t>
            </a:r>
          </a:p>
          <a:p>
            <a:pPr algn="l">
              <a:lnSpc>
                <a:spcPct val="126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同步 HTTP；HTTPS JSON POST 之外的受限访问需显式配置允许的地址与方法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CLI 与 MCP：242 个操作 / 48 个域 / 9 个 MCP 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让外部 Agent 沿用账号权限去定制产品配置页和报价页，而不是绕过系统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29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242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已登记操作（2026-09-26 验收口径为 226）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2342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82070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48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覆盖前缀域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86317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96045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9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MCP 工具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00291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10019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36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只读 POST 契约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914266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2023994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CLI 运行依赖（仅 Python 标准库）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658368" y="2962656"/>
          <a:ext cx="7240255" cy="2450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33076"/>
                <a:gridCol w="3407179"/>
              </a:tblGrid>
              <a:tr h="34747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MCP 工具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用途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cpq_list_operations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列出可用操作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cpq_describe_operation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读取操作契约与参数 Schema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cpq_read / cpq_call / cpq_request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读、调用与原始请求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cpq_ui_get / cpq_ui_save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读取与保存界面草稿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cpq_ui_preview / cpq_ui_publish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真实业务预览与显式发布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658368" y="5193792"/>
            <a:ext cx="13923568" cy="841248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58368" y="5193792"/>
            <a:ext cx="50292" cy="841248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9536" y="5312664"/>
            <a:ext cx="13521232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边界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标准 MCP 协议已实测，WorkBuddy 应用内交互未实测；未将业务账号凭据写入客户端配置；不提供公网 MCP 监听端口或永久服务令牌。会话沿用服务端到期与撤权，不是永不过期的 API Key。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948" y="2962656"/>
            <a:ext cx="6195988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接入方式</a:t>
            </a:r>
          </a:p>
          <a:p>
            <a:pPr algn="l">
              <a:lnSpc>
                <a:spcPct val="126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./cpq mcp config --client codex | workbuddy</a:t>
            </a:r>
          </a:p>
          <a:p>
            <a:pPr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会话文件</a:t>
            </a:r>
          </a:p>
          <a:p>
            <a:pPr algn="l">
              <a:lnSpc>
                <a:spcPct val="126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~/.config/cloudcc-cpq/sessions/，权限 0600</a:t>
            </a:r>
          </a:p>
          <a:p>
            <a:pPr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只读模式</a:t>
            </a:r>
          </a:p>
          <a:p>
            <a:pPr algn="l">
              <a:lnSpc>
                <a:spcPct val="126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CPQ_READ_ONLY = 1</a:t>
            </a:r>
          </a:p>
          <a:p>
            <a:pPr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退出码</a:t>
            </a:r>
          </a:p>
          <a:p>
            <a:pPr algn="l">
              <a:lnSpc>
                <a:spcPct val="126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0 成功 / 2 输入错误 / 3 未登录或无权限 / 4 HTTP 或业务错误 / 5 网络故障</a:t>
            </a:r>
          </a:p>
          <a:p>
            <a:pPr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文件传输</a:t>
            </a:r>
          </a:p>
          <a:p>
            <a:pPr algn="l">
              <a:lnSpc>
                <a:spcPct val="126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本地编码 ≤ 20 MiB，HTTP 请求 ≤ 30 MiB，响应 ≤ 128 MiB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技术架构：轻量栈，重负载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不依赖 Redis / Kafka / Kubernetes，把硬件预算留给规则计算与数据库索引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30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13923567" cy="402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3186"/>
                <a:gridCol w="3269929"/>
                <a:gridCol w="8860452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层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选型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说明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前端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React 19.3 + Vite 6.4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唯一运行时依赖 lucide-react；无 UI 组件库、无 TypeScript、无 Redux / Zustand，状态来自服务端响应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后端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Python 3.12 模块化单体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185 个模块 / 22,089 行；生产 FastAPI + Uvicorn，单机模式使用标准库 HTTP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存储（单机）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SQLite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业务库 data/cpq.sqlite3 与账号控制库 data/control.sqlite3 分离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存储（生产）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PostgreSQL 17（强制）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缺少 CPQ_DATABASE_URL 时，CPQ_ENV=production 直接启动失败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数据模型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38 张表 / 23 个索引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含报价归属、更新时间、作用域、编号与后台任务就绪等性能索引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文件层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blob_store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本地共享卷或 S3 兼容；租户前缀 CPQ_S3_PREFIX/{tenant}/{key}，内容寻址读缓存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后台任务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job_queue + 独立 Worker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数据库原子认领 SKIP LOCKED、租约 180 秒、每 10 秒续租、最多重试 3 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网关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Nginx 1.30.5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least_conn、keepalive 32、gzip、30 MiB 请求体上限、resolver 热解析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8368" y="6071616"/>
            <a:ext cx="139235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前端 308 个文件 / 82,659 行；142 篇设计文档，其中 P0–P63 实施规格 70 篇。失去租约的旧进程不能覆盖新结果；相同「用户 + requestId + 参数」在数据库层面唯一去重。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三种部署形态，同一套镜像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从双击启动到多租户 SaaS，代码与数据模型保持一致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31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4531461" cy="151790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41148" cy="1517904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002536"/>
            <a:ext cx="4183989" cy="1207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单机 / 开发模式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SQLite 双库，双击启动脚本，任务同步执行。销售端 /sales、管理端 /admin、门户 /portal 均在 8765 端口。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54421" y="1847088"/>
            <a:ext cx="4531461" cy="151790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54421" y="1847088"/>
            <a:ext cx="41148" cy="1517904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537301" y="2002536"/>
            <a:ext cx="4183989" cy="1207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企业独立部署（生产）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Docker Compose：API × 2（每容器 2 个 Uvicorn 进程）+ Worker + 调度器 + PostgreSQL 17 + Nginx，网关只开 443。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0475" y="1847088"/>
            <a:ext cx="4531461" cy="1517904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050475" y="1847088"/>
            <a:ext cx="41148" cy="1517904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33355" y="2002536"/>
            <a:ext cx="4183989" cy="1207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多租户 SaaS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saas-compose，每 API 实例最多 10 个租户池 × 2 连接，平台池 4；企业入口 &lt;企业地址&gt;.localhost:8766，平台运营入口 /platform。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584448"/>
            <a:ext cx="4543653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8096" y="3730752"/>
            <a:ext cx="432419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48 + 18 = 66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连接预算（API + Worker/调度器），PostgreSQL 上限 100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48325" y="3584448"/>
            <a:ext cx="4543653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58053" y="3730752"/>
            <a:ext cx="432419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100 家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首期 SaaS 规模基线，已验证由持久开通任务创建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38283" y="3584448"/>
            <a:ext cx="4543653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48011" y="3730752"/>
            <a:ext cx="432419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uid 10001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容器非 root 用户，cap_drop ALL、mem_limit 2g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4645152"/>
            <a:ext cx="139235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Compose 是单主机参考部署，不宣称主机级高可用；这是参考实现，不是已完成的高可用架构。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658368" y="5010912"/>
          <a:ext cx="9468024" cy="2670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60014"/>
                <a:gridCol w="2104005"/>
                <a:gridCol w="2104005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多租户套餐额度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免费版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专业版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内部成员 / 门户用户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 / 20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 / 200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目录产品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5,000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月新报价 / 月文档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100 / 100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2,000 / 2,000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文件容量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 GiB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 GiB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并发后台任务 / 排队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 / 20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 / 100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每分钟 API 请求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3,000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多租户、权限与安全基线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隔离由应用请求上下文实施，这一点必须写清楚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32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租户识别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由可信 Host 映射决定，请求参数不能选择租户；每次借出连接都在事务范围内设置 search_path，归还后不残留租户状态。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54421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54421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537301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数据分离粒度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会话、账号、报价、后台任务、缓存与文件分别隔离；SaaS 每企业独立 main / control schema 与专属 DML 运行角色。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0475" y="184708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050475" y="184708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33355" y="200253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四类角色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admin / sales / approver / cos。产品线访问、三类审批授权、成本毛利查看与组织上级分别开关。「配置管理员」「价格管理员」是岗位，不是系统角色。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368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字段级管控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未授权成本毛利时，后端从响应中直接剔除 cost / margin / marginPercent / totalCost / transferPrice，并对定价快照额外剔除矩阵与协议。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54421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354421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37301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容器与密钥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AES-GCM 凭据加密且密文绑定企业与凭据标识；数据库不保存 SMTP 密码明文，只存环境变量名；私钥绝不上传。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050475" y="3584448"/>
            <a:ext cx="4531461" cy="1572768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050475" y="3584448"/>
            <a:ext cx="41148" cy="1572768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233355" y="3739896"/>
            <a:ext cx="4183989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审计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操作日志、审批日志与错误日志分表；网关访问日志只记录地址、方法、URI、状态与耗时，不记录 Cookie、密码和请求体。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5376672"/>
            <a:ext cx="13923568" cy="841248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" y="5376672"/>
            <a:ext cx="50292" cy="841248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9536" y="5495544"/>
            <a:ext cx="13521232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隔离边界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租户隔离由应用请求上下文实施，未使用 PostgreSQL RLS，也不向租户提供数据库账号。合同要求数据库级隔离的客户须使用独立数据库 + 独立应用实例；未实现自助开通与 SaaS 计费。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5240304" cy="8572500"/>
          </a:xfrm>
          <a:prstGeom prst="rect">
            <a:avLst/>
          </a:prstGeom>
          <a:solidFill>
            <a:srgbClr val="212A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58368" y="3600450"/>
            <a:ext cx="1371600" cy="54864"/>
          </a:xfrm>
          <a:prstGeom prst="rect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943350"/>
            <a:ext cx="1113885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PART 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457700"/>
            <a:ext cx="10860383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性能与质量证据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343650"/>
            <a:ext cx="8354141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所有数字都带测量条件；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不写条件的性能页本身就不专业。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8151875"/>
            <a:ext cx="13923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7C8896"/>
                </a:solidFill>
                <a:latin typeface="Segoe UI"/>
                <a:ea typeface="微软雅黑"/>
                <a:cs typeface="Segoe UI"/>
              </a:rPr>
              <a:t>云动 CPQ · 海克斯康中国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先看条件：这一组数字是在什么环境下测出来的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以下条件与结论必须同时出现，缺少条件的数字不能作为评估依据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34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8145287" cy="38770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3336"/>
                <a:gridCol w="5391951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项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值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数据规模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50,000 产品 / 50,000 报价 / 1,005,950 明细行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行规模分布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 行占 49,985 份；50 / 200 / 1,000 行各 5 份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附加数据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项目现有 CMM Excel 数据与规则、20 个合成产品方案、50,000 条区域价目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宿主机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Intel x86_64，8 逻辑 CPU，16 GiB，macOS 14.8.3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运行时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Docker Linux，Python 3.12.14，PostgreSQL 17.11，Nginx 1.30.5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进程配置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 个 API 容器 × 2 进程；业务池 8 / 身份池 4；单进程并发上限 32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用户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300 个独立账号（1 管理员 + 299 销售），独立连接池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负载曲线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前 1,800 秒平均思考 10 秒，后 1,800 秒 5 秒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221362" y="1847088"/>
            <a:ext cx="5360573" cy="4206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测量口径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浏览器之外的真实 HTTPS API 请求，经 Nginx 网关并验证测试 CA；计时含 HTTPS 往返、读取 JSON 与语义校验。</a:t>
            </a:r>
          </a:p>
          <a:p>
            <a:pPr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为什么强调这一点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如果把浏览器渲染、前端框架与开发模式编译时间算进去，数字会变得没有可比性；如果把数据规模缩小到几千条，结论也无法支撑 5 万产品的目录。</a:t>
            </a:r>
          </a:p>
          <a:p>
            <a:pPr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300 的正确读法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300 是带思考时间的活跃用户数，不等于每秒 300 请求，也不等于 300 并发。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一小时持续压测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3,600.24 秒 / 300 活跃用户 / 170,327 次请求 / 平均 47.31 req/s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35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2198674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993392"/>
            <a:ext cx="19792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50,000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产品与报价各 5 万</a:t>
            </a:r>
          </a:p>
        </p:txBody>
      </p:sp>
      <p:sp>
        <p:nvSpPr>
          <p:cNvPr id="9" name="Rectangle 8"/>
          <p:cNvSpPr/>
          <p:nvPr/>
        </p:nvSpPr>
        <p:spPr>
          <a:xfrm>
            <a:off x="3003346" y="1847088"/>
            <a:ext cx="2198674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13074" y="1993392"/>
            <a:ext cx="19792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1,005,950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报价明细行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48325" y="1847088"/>
            <a:ext cx="2198674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58053" y="1993392"/>
            <a:ext cx="19792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170,327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请求总数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93304" y="1847088"/>
            <a:ext cx="2198674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03032" y="1993392"/>
            <a:ext cx="19792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40.59 ms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P50 延迟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038283" y="1847088"/>
            <a:ext cx="2198674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48011" y="1993392"/>
            <a:ext cx="19792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231.84 ms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P95 延迟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383262" y="1847088"/>
            <a:ext cx="2198674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492990" y="1993392"/>
            <a:ext cx="19792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0.00235%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错误率（4 次 503）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658368" y="3008376"/>
          <a:ext cx="7797195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9112"/>
                <a:gridCol w="1310453"/>
                <a:gridCol w="917317"/>
                <a:gridCol w="1244930"/>
                <a:gridCol w="1244930"/>
                <a:gridCol w="1310453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阶段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请求数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错误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P50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P95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P99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前 30 分钟（思考 10 s）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57,594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36.12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166.82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505.49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后 30 分钟（思考 5 s）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112,733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43.71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274.23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1,540.02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942891" y="3008376"/>
            <a:ext cx="5639045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4 次 503 的去向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集中在第 37 分钟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初始化 1 次、详情 2 次、列表 1 次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均返回明确「服务繁忙」与 Retry-After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之后 23 分钟无新增错误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5349240"/>
            <a:ext cx="13923568" cy="658368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58368" y="5349240"/>
            <a:ext cx="50292" cy="658368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9536" y="5468112"/>
            <a:ext cx="13521232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990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这是本机合成负载实测结果，不是生产 SLA。未测项包括中国办公网络、同时登录突发、SSO、跨地域数据库、真实外围系统耗时，以及 300 人同时批量生成 PDF。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分操作延迟：知道慢在哪里，比知道平均多快更重要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「选配联动」与「保存报价」是最重的两个操作，也是优化的重点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36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13923565" cy="37307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7002"/>
                <a:gridCol w="2066779"/>
                <a:gridCol w="2066779"/>
                <a:gridCol w="2175557"/>
                <a:gridCol w="2284335"/>
                <a:gridCol w="2393113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操作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请求数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P50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P95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P99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服务端 P95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报价列表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55,637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36.17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189.54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1,138.87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159.98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报价详情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43,166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31.24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176.85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892.87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142.50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初始化 bootstrap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15,872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69.36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335.78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2,125.88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300.84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首页统计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15,781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38.24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199.70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1,138.75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169.86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产品分页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16,010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31.06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166.96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938.51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133.90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选配联动（最重）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12,619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96.57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388.01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1,629.78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355.27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保存报价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8,040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72.53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443.52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1,706.18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396.15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报价重算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3,202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28.27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155.30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713.85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115.07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8368" y="5961888"/>
            <a:ext cx="139235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服务端 P95 明显低于端到端 P95，说明相当一部分时间花在网络往返与结果校验上；这两部分在真实中国办公网络中需要用同一套方法重新测量。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大报价与验收阈值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22 项阈值全部通过；1,000 行是这个版本验证过的上限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37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6544076" cy="2194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5789"/>
                <a:gridCol w="2617630"/>
                <a:gridCol w="2430657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明细行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保存 P95 / P99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重算 P95 / P99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325.76 / 1,415.04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130.85 / 713.85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354.69 / 1,187.00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70.06 / 153.98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799.09 / 3,232.91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147.10 / 306.39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1,000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1,758.08 / 6,975.73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306.76 / 391.17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620152" y="1847088"/>
          <a:ext cx="6961783" cy="31821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4772"/>
                <a:gridCol w="3347011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验收阈值（acceptance-summary.json）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口径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选配联动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P95 ≤ 1,000 ms，P99 ≤ 3,000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各规模保存报价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P95 ≤ 2,000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重算 20 / 50 / 200 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P95 ≤ 3,000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重算 1,000 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P95 ≤ 10,000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PDF 20 / 50 / 200 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P95 ≤ 10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PDF 1,000 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P95 ≤ 60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四类全量关键词搜索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P95 ≤ 1,000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58368" y="4864608"/>
            <a:ext cx="13923568" cy="786384"/>
          </a:xfrm>
          <a:prstGeom prst="rect">
            <a:avLst/>
          </a:prstGeom>
          <a:solidFill>
            <a:srgbClr val="EAF7F1"/>
          </a:solidFill>
          <a:ln w="9525">
            <a:solidFill>
              <a:srgbClr val="B6E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58368" y="4864608"/>
            <a:ext cx="50292" cy="786384"/>
          </a:xfrm>
          <a:prstGeom prst="rect">
            <a:avLst/>
          </a:prstGeom>
          <a:solidFill>
            <a:srgbClr val="B6E4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9536" y="4983480"/>
            <a:ext cx="13521232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E6F50"/>
                </a:solidFill>
                <a:latin typeface="Segoe UI"/>
                <a:ea typeface="微软雅黑"/>
                <a:cs typeface="Segoe UI"/>
              </a:rPr>
              <a:t>结果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1E6F50"/>
                </a:solidFill>
                <a:latin typeface="Segoe UI"/>
                <a:ea typeface="微软雅黑"/>
                <a:cs typeface="Segoe UI"/>
              </a:rPr>
              <a:t>docs/performance/acceptance-summary.json 中 22 项阈值全部 passed。这是本机隔离环境下的验收结果，用于证明链路可用与容量边界，不等同于生产服务等级。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742432"/>
            <a:ext cx="139235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1,000 行报价的 P99 保存延迟为 6.98 秒，属于可接受但需要被用户感知的量级，界面必须给出明确的处理中状态，而不是让人以为系统卡死。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文档生成与全量搜索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文档生成与 300 用户在线负载同时进行，所有样本保留，不挑选较快样本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38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6961783" cy="2066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4267"/>
                <a:gridCol w="1113885"/>
                <a:gridCol w="835414"/>
                <a:gridCol w="1322739"/>
                <a:gridCol w="1322739"/>
                <a:gridCol w="1322739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报价行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PDF 页数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样本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P50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P95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最大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3.133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5.899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6.840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3.796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4.320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4.954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4.034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8.923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10.817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1,000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44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5.910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11.668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13.009 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037859" y="1847088"/>
          <a:ext cx="6544073" cy="22128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5437"/>
                <a:gridCol w="1207159"/>
                <a:gridCol w="1207159"/>
                <a:gridCol w="1207159"/>
                <a:gridCol w="1207159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全量搜索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P50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P95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P99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最大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全目录 SKU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208.62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877.06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1,500.85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1,968.90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全目录产品名称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186.75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814.20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1,836.36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1,915.15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全报价编号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249.74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796.74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1,955.89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2,800.47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全报价客户名称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233.88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911.44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1,242.72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1,314.94 ms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76656" y="4311396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4242816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3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50,000 行 XLSX　</a:t>
            </a:r>
            <a:r>
              <a:rPr sz="10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含入队、等待与下载共 27.191 秒，909,204 字节。</a:t>
            </a:r>
          </a:p>
        </p:txBody>
      </p:sp>
      <p:sp>
        <p:nvSpPr>
          <p:cNvPr id="11" name="Oval 10"/>
          <p:cNvSpPr/>
          <p:nvPr/>
        </p:nvSpPr>
        <p:spPr>
          <a:xfrm>
            <a:off x="676656" y="4677156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4608576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3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高峰段追加　</a:t>
            </a:r>
            <a:r>
              <a:rPr sz="10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80 次 20 行 PDF：P50 3.502 s / P95 4.251 s / 最大 4.482 s；两段合计 125 次 PDF，全部样本保留。</a:t>
            </a:r>
          </a:p>
        </p:txBody>
      </p:sp>
      <p:sp>
        <p:nvSpPr>
          <p:cNvPr id="13" name="Oval 12"/>
          <p:cNvSpPr/>
          <p:nvPr/>
        </p:nvSpPr>
        <p:spPr>
          <a:xfrm>
            <a:off x="676656" y="5042916"/>
            <a:ext cx="68580" cy="6858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4974336"/>
            <a:ext cx="13722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3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搜索条件　</a:t>
            </a:r>
            <a:r>
              <a:rPr sz="10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高峰期间管理员全目录 + 全报价范围，每类 50 个不同关键词，共 200 次请求。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5266944"/>
            <a:ext cx="13923568" cy="658368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5266944"/>
            <a:ext cx="50292" cy="658368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9536" y="5385816"/>
            <a:ext cx="13521232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990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文档由单个 Worker 顺序生成；本次未测 300 人同时批量生成 PDF，这一点必须在容量规划时单独评估。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资源占用与稳定性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159 个有效样本；死锁 0，无容器重启或 OOM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39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50.42%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宿主 CPU 平均（最高采样 86.3%）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2342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82070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5,525 MiB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最低可用内存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86317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96045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52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应用连接最多观测数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00291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10019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0.876 s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最老事务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914266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2023994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死锁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658368" y="2962656"/>
          <a:ext cx="10024968" cy="2889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06492"/>
                <a:gridCol w="2405992"/>
                <a:gridCol w="2405992"/>
                <a:gridCol w="2606492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容器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最高采样内存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最后采样内存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说明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API 1（两进程）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674.10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658.00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承担主要请求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API 2（两进程）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669.20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644.70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承担主要请求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Worker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118.80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30.19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峰值来自文档生成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调度器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39.16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36.43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定时任务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网关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15.83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14.33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Nginx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PostgreSQL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621.40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603.40 MiB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shared_buffers 256 MB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658368" y="5980176"/>
            <a:ext cx="13923568" cy="859536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58368" y="5980176"/>
            <a:ext cx="50292" cy="859536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9536" y="6099048"/>
            <a:ext cx="13521232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不能回避的一条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API 内存从初期约 300 MiB 增至末期约 650 MiB。一小时的结果不能证明长期运行没有内存增长，需要更长时间的观察或专门的内存稳定性测试。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我们做了哪些优化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这些是工程能力证据，不构成任何性能倍数承诺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40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13923568" cy="71323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86384" y="2020824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938528"/>
            <a:ext cx="1314632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权限查询是最大的浪费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最初约 12.7% 请求失败、P95 约 12.4 秒 → 改为索引查询 + 只读价格缓存后消除主要开销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2651760"/>
            <a:ext cx="13923568" cy="71323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86384" y="2825496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2743200"/>
            <a:ext cx="1314632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减少 SQL 与事务次数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六个代表性的列表 / 首页 / 详情操作：仓储 SQL 52 → 36 次，事务 26 → 16 次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456432"/>
            <a:ext cx="13923568" cy="71323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86384" y="3630168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3547872"/>
            <a:ext cx="1314632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调大连接池与并发热度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原 4/2 池 + 16 处理名额时 3.22% 请求被过载保护拒绝 → 调到 8/4 与 32 后，三分钟高峰复测 11,387 次请求零错误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4261104"/>
            <a:ext cx="13923568" cy="71323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6384" y="4434840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4352544"/>
            <a:ext cx="1314632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PDF 超标的根因在镜像构建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20 行 PDF 曾 P95 10.301 秒（超标）→ 定位为任务子进程重复编译 Python 源码，改为镜像构建期 compileall 后达标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5065776"/>
            <a:ext cx="13923568" cy="71323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86384" y="5239512"/>
            <a:ext cx="365760" cy="365760"/>
          </a:xfrm>
          <a:prstGeom prst="ellipse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0160" y="5157216"/>
            <a:ext cx="13146328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把慢点变成可观测指标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94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保留分操作延迟、服务端延迟、连接占用与最老事务等指标，作为后续回归的基线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测试与质量保障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2026-09-27 全量回归：后端 895 / 895，前端 180 / 180，浏览器 35 / 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41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7240255" cy="2651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22364"/>
                <a:gridCol w="3217891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范围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2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结果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后端业务与接口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895 / 895 通过（271.499 s）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前端逻辑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180 / 180 通过（1,649.9 ms）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浏览器回归（真实接口）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35 / 35 通过（2.8 分钟）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构建与格式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Prettier + Vite 构建通过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健康检查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6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8765 / 8766 只读检查 HTTP 200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58368" y="4681728"/>
            <a:ext cx="337116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4828032"/>
            <a:ext cx="315170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94%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后端行覆盖率（2,203 stmts / 130 miss）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75836" y="4681728"/>
            <a:ext cx="337116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85564" y="4828032"/>
            <a:ext cx="315170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89%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SaaS 新增 18 模块行覆盖（分支 83%）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93304" y="4681728"/>
            <a:ext cx="337116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03032" y="4828032"/>
            <a:ext cx="315170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90%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CLI / MCP 新增包覆盖率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210772" y="4681728"/>
            <a:ext cx="3371164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320500" y="4828032"/>
            <a:ext cx="315170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173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测试资产：109 Python + 45 JS + 19 浏览器用例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6330" y="1847088"/>
            <a:ext cx="6265605" cy="3840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关键模块覆盖率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engine.py 98%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documents.py 99%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config_tables.py 100%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catalog.py 96%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security.py 93%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app.py 90%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测试覆盖了哪些难点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288 个组合逐项匹配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1 / 2 / 4 倍 BOM 数量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Decimal 尾差分摊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不可折扣项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导入原子性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审批与版本冲突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订单锁定</a:t>
            </a:r>
          </a:p>
          <a:p>
            <a:pPr algn="l">
              <a:lnSpc>
                <a:spcPct val="124000"/>
              </a:lnSpc>
              <a:spcBef>
                <a:spcPts val="300"/>
              </a:spcBef>
              <a:spcAft>
                <a:spcPts val="0"/>
              </a:spcAft>
            </a:pPr>
            <a:r>
              <a:rPr sz="96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文档格式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5870448"/>
            <a:ext cx="139235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测试在系统临时目录建库并读取 data/source/ 原始客户样本，不改写任何用户运行数据。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5240304" cy="8572500"/>
          </a:xfrm>
          <a:prstGeom prst="rect">
            <a:avLst/>
          </a:prstGeom>
          <a:solidFill>
            <a:srgbClr val="212A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58368" y="3600450"/>
            <a:ext cx="1371600" cy="54864"/>
          </a:xfrm>
          <a:prstGeom prst="rect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943350"/>
            <a:ext cx="1113885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PART 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457700"/>
            <a:ext cx="10860383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中国本地与行业适配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343650"/>
            <a:ext cx="8354141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交易主体、税务、账期与招投标 ——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这些不是本地化选项，而是能不能签合同的前提。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8151875"/>
            <a:ext cx="13923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7C8896"/>
                </a:solidFill>
                <a:latin typeface="Segoe UI"/>
                <a:ea typeface="微软雅黑"/>
                <a:cs typeface="Segoe UI"/>
              </a:rPr>
              <a:t>云动 CPQ · 海克斯康中国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中国本地商业场景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把本地商业惯例写进系统，而不是写进销售的备忘录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43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13923567" cy="4352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7169"/>
                <a:gridCol w="6696067"/>
                <a:gridCol w="4570331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场景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系统支持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边界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交易主体分离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开票方、付款方、收货与安装地点可分别记录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记录而已，不建设多法人结算体系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增值税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商品 / 服务税务分类、计税方法、税率、单独或共同计税组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不得仅通过拆行自行认定分别适用不同税率；须由财务批准确认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分期付款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预付款、发货款、安装验收款、质保金；支持固定金额与比例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总额必须精确匹配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特殊账期与承兑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记录支付工具、期限、费用承担与财务批准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不建设授信系统，不做额度控制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到货 / 安装 / 验收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三个时间可分别记录；外部未确认时只能标预计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不伪造有货或排产承诺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保修与软服起算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支持交付、安装、验收等起算事件及最迟起算条件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实际权益以合同为准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招投标（BID）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项目与招标编号、标段、截止时间（北京时间，节假日不顺延）、标书清单与销售 BOM 一对多映射、技术参数响应表、商务偏离表、分项报价表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保证金与履约保函作为商务条件及内部成本输入；未发生的保证金不自动当作销售收入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8368" y="5961888"/>
            <a:ext cx="139235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CPQ 输出的是报价用税额与开票建议字段；实际开票与申报由下游财务系统负责。税率、计税组与开票口径必须由财务确认后写入配置，不能由系统默认推导。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十一家客户仿真包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22 个可配置产品模型、132 个产品、132 份已保存报价、44 份导出 PDF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44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11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客户业务产品线 / 产品家族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2342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82070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22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可配置产品模型与报价场景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86317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96045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132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主设备、服务、培训、保修、配套与工程评审产品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00291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10019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154 / 110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行业属性 / 配置规则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914266" y="1847088"/>
            <a:ext cx="2667670" cy="91440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2023994" y="1993392"/>
            <a:ext cx="244821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452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行业布局检查项通过（发布版本 v7）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658368" y="2944368"/>
          <a:ext cx="13923566" cy="4590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9730"/>
                <a:gridCol w="2463400"/>
                <a:gridCol w="4498383"/>
                <a:gridCol w="6212053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3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#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3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客户主体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3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两个代表性方案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3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已验证行业特征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海克斯康中国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桥式三坐标检测单元；计量软件与支持期限新购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测量空间、工件包络、触发/扫描、安装环境；席位×月数收费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利星行机械集团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液压挖掘机及工装；柴油发电机组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斗容平台、破碎锤液压配套、用电负载、并机控制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太重集团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大型锻造液压机；重型挤压成套设备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吨位/能力平台、联动自动线、强制工程评审、长交期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4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铁建重工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土压平衡盾构；硬岩隧道掘进机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开挖直径、地层、渣土改良与支护配套、工程评审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5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中车风电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陆上风电机组包；风场运维期限新购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容量平台、低温配套、场站工况、机组数×月数服务费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ABB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低压变频传动包；成套传动控制柜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功率范围、负载、通信接口、工业以太网、成套工程审核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7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北京四方继保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线路保护装置及组屏；变电站监控系统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电压等级、间隔数、数字化站接口、时间同步、双网双机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8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中电科设备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晶圆划片；晶圆减薄与抛光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晶圆尺寸、自动上料、磨抛组合、清洗组件、工艺评审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9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豪迈集团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轮胎活络模具；模具五轴加工单元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模具尺寸、复杂钢片加工、加工空间、托盘交换、安全防护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10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科乐收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联合收割机及割台；自走式青贮收获机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作物类型、作业幅宽、割台、籽粒处理、交付培训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11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中国理光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彩色生产打印及印后单元；办公文印与管理服务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869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输出速度、装订配套、认证打印、部署范围；月费+超包印量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仿真包的免责声明与范围纠偏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这一页不能删，也不能弱化表述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45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13923568" cy="1188720"/>
          </a:xfrm>
          <a:prstGeom prst="rect">
            <a:avLst/>
          </a:prstGeom>
          <a:solidFill>
            <a:srgbClr val="FDEEEC"/>
          </a:solidFill>
          <a:ln w="9525">
            <a:solidFill>
              <a:srgbClr val="F0C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50292" cy="1188720"/>
          </a:xfrm>
          <a:prstGeom prst="rect">
            <a:avLst/>
          </a:prstGeom>
          <a:solidFill>
            <a:srgbClr val="F0C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1965960"/>
            <a:ext cx="13521232" cy="9509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F1E18"/>
                </a:solidFill>
                <a:latin typeface="Segoe UI"/>
                <a:ea typeface="微软雅黑"/>
                <a:cs typeface="Segoe UI"/>
              </a:rPr>
              <a:t>免责声明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F1E18"/>
                </a:solidFill>
                <a:latin typeface="Segoe UI"/>
                <a:ea typeface="微软雅黑"/>
                <a:cs typeface="Segoe UI"/>
              </a:rPr>
              <a:t>SIM11 的型号、尺寸边界、价格、成本、税率、兼容关系、交期、付款及审批阈值全部是人工构造的仿真，不是这些企业的真实产品规格或商务政策。页面、产品说明、条款和 PDF 均带仿真标识；本包不是十一家企业独立租户的投产部署；「较适合 / 部分匹配」是依据本轮模型及系统行为的适配判断，不是客户确认或产品认证结论。每家只覆盖两个代表性产品家族，不能外推为整家公司全部业务覆盖。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3218688"/>
            <a:ext cx="6879488" cy="137160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3218688"/>
            <a:ext cx="41148" cy="137160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3374136"/>
            <a:ext cx="6532016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覆盖范围（正确表述）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三坐标计量、工程机械、重型装备、隧道工程、风电、工业电气、电力保护、半导体装备、轮胎模具、农业机械、办公文印。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02448" y="3218688"/>
            <a:ext cx="6879488" cy="137160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702448" y="3218688"/>
            <a:ext cx="41148" cy="1371600"/>
          </a:xfrm>
          <a:prstGeom prst="rect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85328" y="3374136"/>
            <a:ext cx="6532016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不要这样写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本仿真包覆盖汽车整车或航空航天行业方案 —— 十一家清单中不含这两类，任何此类表述都是不准确的。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4754880"/>
            <a:ext cx="6879488" cy="137160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368" y="4754880"/>
            <a:ext cx="41148" cy="137160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4910328"/>
            <a:ext cx="6532016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页面提示语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「仿真报价 · 产品价格、税率和交付范围需按实际业务核对。」该提示在页面上保留。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02448" y="4754880"/>
            <a:ext cx="6879488" cy="137160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702448" y="4754880"/>
            <a:ext cx="41148" cy="137160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85328" y="4910328"/>
            <a:ext cx="6532016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仿真账号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sim11-sales（仅授权本包产品线）、sim11-manager、sim11-finance、sim11-engineer；均无发布权限。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5240304" cy="8572500"/>
          </a:xfrm>
          <a:prstGeom prst="rect">
            <a:avLst/>
          </a:prstGeom>
          <a:solidFill>
            <a:srgbClr val="212A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58368" y="3600450"/>
            <a:ext cx="1371600" cy="54864"/>
          </a:xfrm>
          <a:prstGeom prst="rect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943350"/>
            <a:ext cx="1113885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PART 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457700"/>
            <a:ext cx="10860383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实施与边界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343650"/>
            <a:ext cx="8354141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一个可信的工业系统，必须能说清自己的边界。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以下内容是本次交付中最需要被认真读完的部分。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8151875"/>
            <a:ext cx="13923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7C8896"/>
                </a:solidFill>
                <a:latin typeface="Segoe UI"/>
                <a:ea typeface="微软雅黑"/>
                <a:cs typeface="Segoe UI"/>
              </a:rPr>
              <a:t>云动 CPQ · 海克斯康中国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Oracle 能力对照：把「已完成」的口径说清楚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对 241 个官方三级菜单主题逐项判定，没有任何一项被判定为完整实现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47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3371164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993392"/>
            <a:ext cx="315170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241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官方主题总数</a:t>
            </a:r>
          </a:p>
        </p:txBody>
      </p:sp>
      <p:sp>
        <p:nvSpPr>
          <p:cNvPr id="9" name="Rectangle 8"/>
          <p:cNvSpPr/>
          <p:nvPr/>
        </p:nvSpPr>
        <p:spPr>
          <a:xfrm>
            <a:off x="4175836" y="1847088"/>
            <a:ext cx="3371164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85564" y="1993392"/>
            <a:ext cx="315170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131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部分覆盖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93304" y="1847088"/>
            <a:ext cx="3371164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03032" y="1993392"/>
            <a:ext cx="315170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33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未实现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210772" y="1847088"/>
            <a:ext cx="3371164" cy="960120"/>
          </a:xfrm>
          <a:prstGeom prst="rect">
            <a:avLst/>
          </a:prstGeom>
          <a:solidFill>
            <a:srgbClr val="F5F7F9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320500" y="1993392"/>
            <a:ext cx="315170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0</a:t>
            </a:r>
          </a:p>
          <a:p>
            <a:pPr algn="l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判定为完整实现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58368" y="3008376"/>
          <a:ext cx="6961783" cy="2889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69427"/>
                <a:gridCol w="1392356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判定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9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数量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部分覆盖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131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未实现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33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未实现 / 外部对接待设计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29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未实现完整官方能力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12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未实现官方管理能力 / API 兼容层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9 / 9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未实现完整定价平台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5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6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037859" y="3008376"/>
            <a:ext cx="6544077" cy="3840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明确未实现（节选）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三环境发布与迁移（客户明确要求暂缓）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完整角色权限与 SSO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真实 CloudCC 与 ERP 连接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多币种汇率（仅 CNY 汇率表可用）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价格批次有效期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邮件、短信与企业微信外发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电子签章与真实订单传输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历史 Oracle 交易批量迁移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规则版本回滚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复杂 BML 脚本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用户自定义任意产品模型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通用报表平台</a:t>
            </a:r>
          </a:p>
          <a:p>
            <a:pPr algn="l">
              <a:lnSpc>
                <a:spcPct val="120000"/>
              </a:lnSpc>
              <a:spcBef>
                <a:spcPts val="250"/>
              </a:spcBef>
              <a:spcAft>
                <a:spcPts val="0"/>
              </a:spcAft>
            </a:pPr>
            <a:r>
              <a:rPr sz="930" b="0" i="0">
                <a:solidFill>
                  <a:srgbClr val="2A3440"/>
                </a:solidFill>
                <a:latin typeface="Segoe UI"/>
                <a:ea typeface="微软雅黑"/>
                <a:cs typeface="Segoe UI"/>
              </a:rPr>
              <a:t>· 可视化文档模板设计器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6080760"/>
            <a:ext cx="13923568" cy="841248"/>
          </a:xfrm>
          <a:prstGeom prst="rect">
            <a:avLst/>
          </a:prstGeom>
          <a:solidFill>
            <a:srgbClr val="FDF6E8"/>
          </a:solidFill>
          <a:ln w="9525">
            <a:solidFill>
              <a:srgbClr val="ECC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368" y="6080760"/>
            <a:ext cx="50292" cy="841248"/>
          </a:xfrm>
          <a:prstGeom prst="rect">
            <a:avLst/>
          </a:prstGeom>
          <a:solidFill>
            <a:srgbClr val="ECC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9536" y="6199632"/>
            <a:ext cx="13521232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口径撤回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A5A0A"/>
                </a:solidFill>
                <a:latin typeface="Segoe UI"/>
                <a:ea typeface="微软雅黑"/>
                <a:cs typeface="Segoe UI"/>
              </a:rPr>
              <a:t>原「105 项已完成」的口径已被正式撤回。docs/功能矩阵实施台账.md 记录 499 项后端完整回归与 37 项前端逻辑测试通过，但原文明确：不能据此宣称全部 Oracle 功能已完成。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实施路线：G0–G4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每个阶段都有明确的退出条件，而不是只看时间表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48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13923568" cy="4315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0719"/>
                <a:gridCol w="6961784"/>
                <a:gridCol w="5271065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阶段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范围与产物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退出条件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78638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G0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需求与基线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确认首批产品与法人；现有能力映射；性能基线；金标准样本；价格 / 税务 / 权限政策；CloudCC 集成可行性验证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范围、样本、关键待确认项与责任人签认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78638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G1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完整链路试点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选一个有代表性的产品族，打通商机 → 配置 → 定价 → 审批 → 文档 → 接受 → 交单（含设备＋软件＋服务）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试点不依赖线下修改金额补洞；对照计算、权限、集成和性能用例通过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78638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G2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首批正式替换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扩展至签认的全部首期产品族及在用能力；补齐渠道 / 续费 / 非标 / 投标；迁移与培训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全部上线门禁通过；切换与回退演练完成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78638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G3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稳定运行与优化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观察至少一个完整的报价至交单周期，处理缺陷，优化模板与规则管理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无严重遗留问题；运营责任移交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786384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G4</a:t>
                      </a:r>
                    </a:p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后续扩展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其他业务线、渠道自助、配置可视化、辅助推荐与更丰富分析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单独论证价值；不延迟首批国产替代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上线门禁：六条必须同时成立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任何一条不成立，就不进入正式切换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49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4531461" cy="155448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41148" cy="155448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002536"/>
            <a:ext cx="4183989" cy="1243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关键链路与金额计算全部通过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范围内所有链路按验收用例跑通，金额计算结果与金标准样本一致。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54421" y="1847088"/>
            <a:ext cx="4531461" cy="155448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54421" y="1847088"/>
            <a:ext cx="41148" cy="155448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537301" y="2002536"/>
            <a:ext cx="4183989" cy="1243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关键问题全部关闭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配置、授权、税价、审批、交单与权限相关问题无遗留。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0475" y="1847088"/>
            <a:ext cx="4531461" cy="155448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050475" y="1847088"/>
            <a:ext cx="41148" cy="155448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33355" y="2002536"/>
            <a:ext cx="4183989" cy="1243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无未处理的阻断或严重缺陷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阻断级与严重级缺陷清零；一般缺陷有明确的处理计划与责任人。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566160"/>
            <a:ext cx="4531461" cy="155448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368" y="3566160"/>
            <a:ext cx="41148" cy="155448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3721608"/>
            <a:ext cx="4183989" cy="1243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性能与恢复目标达标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性能目标与恢复演练目标达标；注意 RPO / RTO 目前仍是演练目标。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54421" y="3566160"/>
            <a:ext cx="4531461" cy="155448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354421" y="3566160"/>
            <a:ext cx="41148" cy="155448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37301" y="3721608"/>
            <a:ext cx="4183989" cy="1243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责任人分别签认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配置、销售、财务、商务与 IT 责任人分别签认，不以项目组统一签字代替。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050475" y="3566160"/>
            <a:ext cx="4531461" cy="1554480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050475" y="3566160"/>
            <a:ext cx="41148" cy="1554480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233355" y="3721608"/>
            <a:ext cx="4183989" cy="1243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切换与回退演练完成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完成一次真实切换与回退演练，确认数据、权限与文档链路可恢复。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外部系统边界：哪些是真实联调，哪些还不是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这一节的措辞不允许美化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50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13923567" cy="3767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6296"/>
                <a:gridCol w="2784713"/>
                <a:gridCol w="8782558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系统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当前状态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还缺什么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CloudCC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未实连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已确认 CloudCC One 中国区与组织标识，组织网关发现返回 HTTP 200；但连接应用的 clientId / secretKey 未配置，API 认证与会话验证未执行，CRM 业务写入未执行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ERP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仅本机契约验证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本机 HTTP 接收器已验证报文、字段映射、幂等请求与响应回执；真实 ERP 未实连，任务标记 local_validated 且 externalDelivery = false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电子签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契约已实现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客户 PDF 出站与状态回执已实现；无内置特定厂商的签署人身份认证、短信、签章或多步骤信封流程，无真实厂商联调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邮件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测试替身通过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SMTP 的 SSL / STARTTLS 分支通过测试替身校验；实际邮件服务与入站网关尚未提供，未完成外部端到端邮件验收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共享文件（S3）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协议层仿真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put / get、跨进程冷缓存、租户隔离与生成物清理已用仿真验证；实际对象存储厂商仍须联调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SSO / 企业身份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未实现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3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当前仅本机账号，PBKDF2 + 独立盐，会话最长 8 小时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58368" y="5184648"/>
            <a:ext cx="13923568" cy="713232"/>
          </a:xfrm>
          <a:prstGeom prst="rect">
            <a:avLst/>
          </a:prstGeom>
          <a:solidFill>
            <a:srgbClr val="FDEEEC"/>
          </a:solidFill>
          <a:ln w="9525">
            <a:solidFill>
              <a:srgbClr val="F0C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8368" y="5184648"/>
            <a:ext cx="50292" cy="713232"/>
          </a:xfrm>
          <a:prstGeom prst="rect">
            <a:avLst/>
          </a:prstGeom>
          <a:solidFill>
            <a:srgbClr val="F0C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5303520"/>
            <a:ext cx="13521232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990" b="0" i="0">
                <a:solidFill>
                  <a:srgbClr val="8F1E18"/>
                </a:solidFill>
                <a:latin typeface="Segoe UI"/>
                <a:ea typeface="微软雅黑"/>
                <a:cs typeface="Segoe UI"/>
              </a:rPr>
              <a:t>凡宣称「已接通 CloudCC」「ERP 已对接」「电子签已完成」的说法，当前都不成立。连接方必须支持幂等键，否则不能承诺只执行一次。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平台级边界与未测项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把限制写在前面，比在验收时解释要便宜得多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51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47088"/>
            <a:ext cx="4531461" cy="162763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47088"/>
            <a:ext cx="41148" cy="1627632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002536"/>
            <a:ext cx="4183989" cy="1316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未使用数据库级隔离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租户隔离由应用请求上下文实施，未使用 PostgreSQL RLS，也不向租户提供数据库账号；要求数据库级隔离的客户须使用独立数据库 + 独立应用实例。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54421" y="1847088"/>
            <a:ext cx="4531461" cy="162763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54421" y="1847088"/>
            <a:ext cx="41148" cy="1627632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537301" y="2002536"/>
            <a:ext cx="4183989" cy="1316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未实现自助开通与计费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SaaS 已具备多租户运行能力，但自助开通与 SaaS 计费尚未实现。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0475" y="1847088"/>
            <a:ext cx="4531461" cy="162763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050475" y="1847088"/>
            <a:ext cx="41148" cy="1627632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33355" y="2002536"/>
            <a:ext cx="4183989" cy="1316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高可用仅为参考部署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Compose 是单主机参考部署，不宣称主机级高可用；RPO 24 小时 / RTO 4 小时仍是部署演练目标，不是已达成的 SLA。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639312"/>
            <a:ext cx="4531461" cy="162763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368" y="3639312"/>
            <a:ext cx="41148" cy="1627632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3794760"/>
            <a:ext cx="4183989" cy="1316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未测项目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中国办公网络、同时登录突发、SSO、跨地域数据库、真实外围系统耗时，以及 300 人同时批量生成 PDF。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54421" y="3639312"/>
            <a:ext cx="4531461" cy="162763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354421" y="3639312"/>
            <a:ext cx="41148" cy="1627632"/>
          </a:xfrm>
          <a:prstGeom prst="rect">
            <a:avLst/>
          </a:prstGeom>
          <a:solidFill>
            <a:srgbClr val="DFE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37301" y="3794760"/>
            <a:ext cx="4183989" cy="1316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已知缺陷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销售选配页缺少「搜索结果批量加入方案」；501 行报价靠 API 构造，不能证明人工逐项选配的效率。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050475" y="3639312"/>
            <a:ext cx="4531461" cy="1627632"/>
          </a:xfrm>
          <a:prstGeom prst="rect">
            <a:avLst/>
          </a:prstGeom>
          <a:solidFill>
            <a:srgbClr val="FAFBFC"/>
          </a:solidFill>
          <a:ln w="9525">
            <a:solidFill>
              <a:srgbClr val="DF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050475" y="3639312"/>
            <a:ext cx="41148" cy="1627632"/>
          </a:xfrm>
          <a:prstGeom prst="rect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233355" y="3794760"/>
            <a:ext cx="4183989" cy="1316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国产化与数据跨境</a:t>
            </a:r>
          </a:p>
          <a:p>
            <a:pPr algn="l">
              <a:lnSpc>
                <a:spcPct val="128000"/>
              </a:lnSpc>
              <a:spcBef>
                <a:spcPts val="400"/>
              </a:spcBef>
              <a:spcAft>
                <a:spcPts val="0"/>
              </a:spcAft>
            </a:pPr>
            <a:r>
              <a:rPr sz="96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仓库中不存在任何国产化、信创、数据跨境的说明或验证结论。相关要求须由客户责任部门确认后加入验收，不能从现有文档推导。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5431536"/>
            <a:ext cx="13923568" cy="749808"/>
          </a:xfrm>
          <a:prstGeom prst="rect">
            <a:avLst/>
          </a:prstGeom>
          <a:solidFill>
            <a:srgbClr val="FDEEEC"/>
          </a:solidFill>
          <a:ln w="9525">
            <a:solidFill>
              <a:srgbClr val="F0C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" y="5431536"/>
            <a:ext cx="50292" cy="749808"/>
          </a:xfrm>
          <a:prstGeom prst="rect">
            <a:avLst/>
          </a:prstGeom>
          <a:solidFill>
            <a:srgbClr val="F0C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9536" y="5550407"/>
            <a:ext cx="13521232" cy="51206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F1E18"/>
                </a:solidFill>
                <a:latin typeface="Segoe UI"/>
                <a:ea typeface="微软雅黑"/>
                <a:cs typeface="Segoe UI"/>
              </a:rPr>
              <a:t>不能这样宣称</a:t>
            </a:r>
          </a:p>
          <a:p>
            <a:pPr algn="l">
              <a:lnSpc>
                <a:spcPct val="126000"/>
              </a:lnSpc>
              <a:spcBef>
                <a:spcPts val="300"/>
              </a:spcBef>
              <a:spcAft>
                <a:spcPts val="0"/>
              </a:spcAft>
            </a:pPr>
            <a:r>
              <a:rPr sz="969" b="0" i="0">
                <a:solidFill>
                  <a:srgbClr val="8F1E18"/>
                </a:solidFill>
                <a:latin typeface="Segoe UI"/>
                <a:ea typeface="微软雅黑"/>
                <a:cs typeface="Segoe UI"/>
              </a:rPr>
              <a:t>「等同于 Oracle CPQ」「108 项全部完成」「生产已上线」「P95 231 ms 是生产 SLA」「支持国产化 / 信创 / 全栈自主可控」——以上表述在本项目当前状态下均不成立。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3923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云动 CPQ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94944"/>
            <a:ext cx="139235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212A34"/>
                </a:solidFill>
                <a:latin typeface="Segoe UI"/>
                <a:ea typeface="微软雅黑"/>
                <a:cs typeface="Segoe UI"/>
              </a:rPr>
              <a:t>需要客户补充并签认的材料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39235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这些决定不属于技术团队的职权范围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151875"/>
            <a:ext cx="97464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AA5B1"/>
                </a:solidFill>
                <a:latin typeface="Segoe UI"/>
                <a:ea typeface="微软雅黑"/>
                <a:cs typeface="Segoe UI"/>
              </a:rPr>
              <a:t>海克斯康中国 CPQ 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67536" y="8151875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22335"/>
                </a:solidFill>
                <a:latin typeface="Segoe UI"/>
                <a:ea typeface="微软雅黑"/>
                <a:cs typeface="Segoe UI"/>
              </a:rPr>
              <a:t>52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8368" y="1847088"/>
          <a:ext cx="13923567" cy="43342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2087"/>
                <a:gridCol w="6747575"/>
                <a:gridCol w="5033905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时点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需要提供的材料 / 问题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10" b="1" i="0">
                          <a:solidFill>
                            <a:srgbClr val="FFFFFF"/>
                          </a:solidFill>
                          <a:latin typeface="Segoe UI"/>
                          <a:ea typeface="微软雅黑"/>
                          <a:cs typeface="Segoe UI"/>
                        </a:rPr>
                        <a:t>它决定什么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212A34"/>
                      </a:solidFill>
                      <a:prstDash val="solid"/>
                    </a:lnB>
                    <a:lnT w="9525" cap="flat" cmpd="sng" algn="ctr">
                      <a:solidFill>
                        <a:srgbClr val="212A34"/>
                      </a:solidFill>
                      <a:prstDash val="solid"/>
                    </a:lnT>
                    <a:lnR w="9525" cap="flat" cmpd="sng" algn="ctr">
                      <a:solidFill>
                        <a:srgbClr val="212A34"/>
                      </a:solidFill>
                      <a:prstDash val="solid"/>
                    </a:lnR>
                    <a:lnL w="9525" cap="flat" cmpd="sng" algn="ctr">
                      <a:solidFill>
                        <a:srgbClr val="212A34"/>
                      </a:solidFill>
                      <a:prstDash val="solid"/>
                    </a:lnL>
                    <a:solidFill>
                      <a:srgbClr val="212A34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冻结范围前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首期法人与产品族范围；在用功能清单与样本报价；Salesforce 包名与 Oracle CPQ 版本实例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项目边界与验收基线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冻结范围前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慢点操作清单与峰值并发；中国可售目录与兼容矩阵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性能目标与建模范围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设计冻结前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价格来源与优先级；税务分类与开票口径；许可与维保权益政策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定价模型与税务配置能否一次成型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设计冻结前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审批矩阵；付款、保修与验收模板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审批路由与文档模板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上线方案前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CloudCC 版本、测试租户与 SSO 授权；各外部系统接口文档与幂等键支持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集成是否可进入真实联调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1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切换前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国产化清单与部署约束；历史数据保留范围与回退条件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E7EBF0"/>
                      </a:solidFill>
                      <a:prstDash val="solid"/>
                    </a:lnB>
                    <a:lnT w="9525" cap="flat" cmpd="sng" algn="ctr">
                      <a:solidFill>
                        <a:srgbClr val="E7EBF0"/>
                      </a:solidFill>
                      <a:prstDash val="solid"/>
                    </a:lnT>
                    <a:lnR w="9525" cap="flat" cmpd="sng" algn="ctr">
                      <a:solidFill>
                        <a:srgbClr val="E7EBF0"/>
                      </a:solidFill>
                      <a:prstDash val="solid"/>
                    </a:lnR>
                    <a:lnL w="9525" cap="flat" cmpd="sng" algn="ctr">
                      <a:solidFill>
                        <a:srgbClr val="E7EB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0"/>
                        </a:spcAft>
                      </a:pPr>
                      <a:r>
                        <a:rPr sz="940" b="0" i="0">
                          <a:solidFill>
                            <a:srgbClr val="2A3440"/>
                          </a:solidFill>
                          <a:latin typeface="Segoe UI"/>
                          <a:ea typeface="微软雅黑"/>
                          <a:cs typeface="Segoe UI"/>
                        </a:rPr>
                        <a:t>部署形态与切换方案是否可行</a:t>
                      </a:r>
                    </a:p>
                  </a:txBody>
                  <a:tcPr anchor="ctr" marL="64008" marR="64008" marT="41148" marB="41148">
                    <a:lnB w="9525" cap="flat" cmpd="sng" algn="ctr">
                      <a:solidFill>
                        <a:srgbClr val="DFE4EA"/>
                      </a:solidFill>
                      <a:prstDash val="solid"/>
                    </a:lnB>
                    <a:lnT w="9525" cap="flat" cmpd="sng" algn="ctr">
                      <a:solidFill>
                        <a:srgbClr val="DFE4EA"/>
                      </a:solidFill>
                      <a:prstDash val="solid"/>
                    </a:lnT>
                    <a:lnR w="9525" cap="flat" cmpd="sng" algn="ctr">
                      <a:solidFill>
                        <a:srgbClr val="DFE4EA"/>
                      </a:solidFill>
                      <a:prstDash val="solid"/>
                    </a:lnR>
                    <a:lnL w="9525" cap="flat" cmpd="sng" algn="ctr">
                      <a:solidFill>
                        <a:srgbClr val="DFE4EA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8368" y="6053327"/>
            <a:ext cx="139235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 i="0">
                <a:solidFill>
                  <a:srgbClr val="66727F"/>
                </a:solidFill>
                <a:latin typeface="Segoe UI"/>
                <a:ea typeface="微软雅黑"/>
                <a:cs typeface="Segoe UI"/>
              </a:rPr>
              <a:t>上述材料缺失时，本项目只能按假设推进；假设一旦被推翻，返工成本会集中出现在设计冻结之后。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5240304" cy="8572500"/>
          </a:xfrm>
          <a:prstGeom prst="rect">
            <a:avLst/>
          </a:prstGeom>
          <a:solidFill>
            <a:srgbClr val="212A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5240304" cy="82296"/>
          </a:xfrm>
          <a:prstGeom prst="rect">
            <a:avLst/>
          </a:prstGeom>
          <a:solidFill>
            <a:srgbClr val="A2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2057400"/>
            <a:ext cx="1113885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云动 CPQ · 海克斯康中国解决方案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743200"/>
            <a:ext cx="11417326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复杂留给系统，判断留给人</a:t>
            </a:r>
          </a:p>
          <a:p>
            <a:pPr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</a:pPr>
            <a:r>
              <a:rPr sz="1300" b="0" i="0">
                <a:solidFill>
                  <a:srgbClr val="B9C3CE"/>
                </a:solidFill>
                <a:latin typeface="Segoe UI"/>
                <a:ea typeface="微软雅黑"/>
                <a:cs typeface="Segoe UI"/>
              </a:rPr>
              <a:t>下一步建议：以 3～10 份历史复杂报价为样本，在真实中国网络下复测同一组指标，用可以对照的数据决定范围与节奏。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6000750"/>
            <a:ext cx="3371164" cy="868680"/>
          </a:xfrm>
          <a:prstGeom prst="rect">
            <a:avLst/>
          </a:prstGeom>
          <a:solidFill>
            <a:srgbClr val="2B3642"/>
          </a:solidFill>
          <a:ln w="9525">
            <a:solidFill>
              <a:srgbClr val="3C48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" y="6147054"/>
            <a:ext cx="3078556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241 项 Oracle 主题</a:t>
            </a:r>
          </a:p>
          <a:p>
            <a:pPr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</a:pPr>
            <a:r>
              <a:rPr sz="860" b="0" i="0">
                <a:solidFill>
                  <a:srgbClr val="9FABB9"/>
                </a:solidFill>
                <a:latin typeface="Segoe UI"/>
                <a:ea typeface="微软雅黑"/>
                <a:cs typeface="Segoe UI"/>
              </a:rPr>
              <a:t>131 部分覆盖 / 0 完整实现</a:t>
            </a:r>
          </a:p>
        </p:txBody>
      </p:sp>
      <p:sp>
        <p:nvSpPr>
          <p:cNvPr id="8" name="Rectangle 7"/>
          <p:cNvSpPr/>
          <p:nvPr/>
        </p:nvSpPr>
        <p:spPr>
          <a:xfrm>
            <a:off x="4175836" y="6000750"/>
            <a:ext cx="3371164" cy="868680"/>
          </a:xfrm>
          <a:prstGeom prst="rect">
            <a:avLst/>
          </a:prstGeom>
          <a:solidFill>
            <a:srgbClr val="2B3642"/>
          </a:solidFill>
          <a:ln w="9525">
            <a:solidFill>
              <a:srgbClr val="3C48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22140" y="6147054"/>
            <a:ext cx="3078556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895 / 895</a:t>
            </a:r>
          </a:p>
          <a:p>
            <a:pPr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</a:pPr>
            <a:r>
              <a:rPr sz="860" b="0" i="0">
                <a:solidFill>
                  <a:srgbClr val="9FABB9"/>
                </a:solidFill>
                <a:latin typeface="Segoe UI"/>
                <a:ea typeface="微软雅黑"/>
                <a:cs typeface="Segoe UI"/>
              </a:rPr>
              <a:t>后端回归通过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93304" y="6000750"/>
            <a:ext cx="3371164" cy="868680"/>
          </a:xfrm>
          <a:prstGeom prst="rect">
            <a:avLst/>
          </a:prstGeom>
          <a:solidFill>
            <a:srgbClr val="2B3642"/>
          </a:solidFill>
          <a:ln w="9525">
            <a:solidFill>
              <a:srgbClr val="3C48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39608" y="6147054"/>
            <a:ext cx="3078556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P95 231.84 ms</a:t>
            </a:r>
          </a:p>
          <a:p>
            <a:pPr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</a:pPr>
            <a:r>
              <a:rPr sz="860" b="0" i="0">
                <a:solidFill>
                  <a:srgbClr val="9FABB9"/>
                </a:solidFill>
                <a:latin typeface="Segoe UI"/>
                <a:ea typeface="微软雅黑"/>
                <a:cs typeface="Segoe UI"/>
              </a:rPr>
              <a:t>本机 300 活跃用户实测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210772" y="6000750"/>
            <a:ext cx="3371164" cy="868680"/>
          </a:xfrm>
          <a:prstGeom prst="rect">
            <a:avLst/>
          </a:prstGeom>
          <a:solidFill>
            <a:srgbClr val="2B3642"/>
          </a:solidFill>
          <a:ln w="9525">
            <a:solidFill>
              <a:srgbClr val="3C48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357076" y="6147054"/>
            <a:ext cx="3078556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Segoe UI"/>
                <a:ea typeface="微软雅黑"/>
                <a:cs typeface="Segoe UI"/>
              </a:rPr>
              <a:t>242</a:t>
            </a:r>
          </a:p>
          <a:p>
            <a:pPr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</a:pPr>
            <a:r>
              <a:rPr sz="860" b="0" i="0">
                <a:solidFill>
                  <a:srgbClr val="9FABB9"/>
                </a:solidFill>
                <a:latin typeface="Segoe UI"/>
                <a:ea typeface="微软雅黑"/>
                <a:cs typeface="Segoe UI"/>
              </a:rPr>
              <a:t>CLI / MCP 登记操作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7703820"/>
            <a:ext cx="974649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8E9AA8"/>
                </a:solidFill>
                <a:latin typeface="Segoe UI"/>
                <a:ea typeface="微软雅黑"/>
                <a:cs typeface="Segoe UI"/>
              </a:rPr>
              <a:t>云动 CPQ 解决方案 V1.0 · 2026.09 · 本材料中的所有性能数据均附测量条件，非生产服务等级承诺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667536" y="7703820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C96A77"/>
                </a:solidFill>
                <a:latin typeface="Segoe UI"/>
                <a:ea typeface="微软雅黑"/>
                <a:cs typeface="Segoe UI"/>
              </a:rPr>
              <a:t>53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